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5" r:id="rId3"/>
    <p:sldId id="257" r:id="rId4"/>
    <p:sldId id="258" r:id="rId5"/>
    <p:sldId id="259" r:id="rId6"/>
    <p:sldId id="261" r:id="rId7"/>
    <p:sldId id="263" r:id="rId8"/>
    <p:sldId id="264" r:id="rId9"/>
    <p:sldId id="265" r:id="rId10"/>
    <p:sldId id="267" r:id="rId11"/>
    <p:sldId id="278" r:id="rId12"/>
    <p:sldId id="280" r:id="rId13"/>
    <p:sldId id="282" r:id="rId14"/>
    <p:sldId id="277" r:id="rId15"/>
    <p:sldId id="269" r:id="rId16"/>
    <p:sldId id="276" r:id="rId17"/>
    <p:sldId id="270"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987B"/>
    <a:srgbClr val="505F60"/>
    <a:srgbClr val="7482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027CEC-4D06-3179-A9D9-0038C0F245EE}" v="1425" dt="2025-02-19T05:42:54.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E2F30A-52B7-4B21-95C8-9076728E250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7EB848-A860-4959-8D0D-D0897DDE07EC}">
      <dgm:prSet/>
      <dgm:spPr/>
      <dgm:t>
        <a:bodyPr/>
        <a:lstStyle/>
        <a:p>
          <a:r>
            <a:rPr lang="en-IN"/>
            <a:t>Rule- based systems</a:t>
          </a:r>
          <a:endParaRPr lang="en-US"/>
        </a:p>
      </dgm:t>
    </dgm:pt>
    <dgm:pt modelId="{49D45973-FE95-4A22-B26F-D1D2B9626CCF}" type="parTrans" cxnId="{92242A2E-AAB3-4623-AFE3-DD7DC03DBA66}">
      <dgm:prSet/>
      <dgm:spPr/>
      <dgm:t>
        <a:bodyPr/>
        <a:lstStyle/>
        <a:p>
          <a:endParaRPr lang="en-US"/>
        </a:p>
      </dgm:t>
    </dgm:pt>
    <dgm:pt modelId="{16917131-CE4F-4645-BBB0-BACC3A14D1B3}" type="sibTrans" cxnId="{92242A2E-AAB3-4623-AFE3-DD7DC03DBA66}">
      <dgm:prSet/>
      <dgm:spPr/>
      <dgm:t>
        <a:bodyPr/>
        <a:lstStyle/>
        <a:p>
          <a:endParaRPr lang="en-US"/>
        </a:p>
      </dgm:t>
    </dgm:pt>
    <dgm:pt modelId="{6047C4AE-24CC-43D7-BBA0-BE4BB3E3DA49}">
      <dgm:prSet/>
      <dgm:spPr/>
      <dgm:t>
        <a:bodyPr/>
        <a:lstStyle/>
        <a:p>
          <a:r>
            <a:rPr lang="en-IN"/>
            <a:t>Glove based systems</a:t>
          </a:r>
          <a:endParaRPr lang="en-US"/>
        </a:p>
      </dgm:t>
    </dgm:pt>
    <dgm:pt modelId="{BD397D61-544B-432F-A751-A6885B277D49}" type="parTrans" cxnId="{D5EFFD93-EB5C-45A6-BB07-D74471F8B25D}">
      <dgm:prSet/>
      <dgm:spPr/>
      <dgm:t>
        <a:bodyPr/>
        <a:lstStyle/>
        <a:p>
          <a:endParaRPr lang="en-US"/>
        </a:p>
      </dgm:t>
    </dgm:pt>
    <dgm:pt modelId="{57EFF0C0-771E-49FD-BE9F-917E769613DC}" type="sibTrans" cxnId="{D5EFFD93-EB5C-45A6-BB07-D74471F8B25D}">
      <dgm:prSet/>
      <dgm:spPr/>
      <dgm:t>
        <a:bodyPr/>
        <a:lstStyle/>
        <a:p>
          <a:endParaRPr lang="en-US"/>
        </a:p>
      </dgm:t>
    </dgm:pt>
    <dgm:pt modelId="{687B1FD3-E8D6-4177-BD29-2F0CAA201A4B}">
      <dgm:prSet/>
      <dgm:spPr/>
      <dgm:t>
        <a:bodyPr/>
        <a:lstStyle/>
        <a:p>
          <a:r>
            <a:rPr lang="en-IN"/>
            <a:t>Computer vision based approaches</a:t>
          </a:r>
          <a:endParaRPr lang="en-US"/>
        </a:p>
      </dgm:t>
    </dgm:pt>
    <dgm:pt modelId="{322EEFCB-6D6E-4CBB-9353-43BECCF0490B}" type="parTrans" cxnId="{500EBA30-CC35-405D-B489-77DB805058C6}">
      <dgm:prSet/>
      <dgm:spPr/>
      <dgm:t>
        <a:bodyPr/>
        <a:lstStyle/>
        <a:p>
          <a:endParaRPr lang="en-US"/>
        </a:p>
      </dgm:t>
    </dgm:pt>
    <dgm:pt modelId="{6A044DEB-FDB6-478D-9628-174037CA5665}" type="sibTrans" cxnId="{500EBA30-CC35-405D-B489-77DB805058C6}">
      <dgm:prSet/>
      <dgm:spPr/>
      <dgm:t>
        <a:bodyPr/>
        <a:lstStyle/>
        <a:p>
          <a:endParaRPr lang="en-US"/>
        </a:p>
      </dgm:t>
    </dgm:pt>
    <dgm:pt modelId="{3ED36377-89F6-4AF0-80B9-11A628ED8DD9}">
      <dgm:prSet/>
      <dgm:spPr/>
      <dgm:t>
        <a:bodyPr/>
        <a:lstStyle/>
        <a:p>
          <a:r>
            <a:rPr lang="en-IN"/>
            <a:t>Existing Apps</a:t>
          </a:r>
          <a:endParaRPr lang="en-US"/>
        </a:p>
      </dgm:t>
    </dgm:pt>
    <dgm:pt modelId="{442FB438-CCA1-4BCA-88C7-C48A8140F965}" type="parTrans" cxnId="{4EBEB634-679B-43D2-8EEA-59C81C1C7493}">
      <dgm:prSet/>
      <dgm:spPr/>
      <dgm:t>
        <a:bodyPr/>
        <a:lstStyle/>
        <a:p>
          <a:endParaRPr lang="en-US"/>
        </a:p>
      </dgm:t>
    </dgm:pt>
    <dgm:pt modelId="{198F1911-9744-4602-855B-4D9029B51EE3}" type="sibTrans" cxnId="{4EBEB634-679B-43D2-8EEA-59C81C1C7493}">
      <dgm:prSet/>
      <dgm:spPr/>
      <dgm:t>
        <a:bodyPr/>
        <a:lstStyle/>
        <a:p>
          <a:endParaRPr lang="en-US"/>
        </a:p>
      </dgm:t>
    </dgm:pt>
    <dgm:pt modelId="{5FDA6D6A-0634-4791-A66C-E19AD3FE0009}" type="pres">
      <dgm:prSet presAssocID="{69E2F30A-52B7-4B21-95C8-9076728E250B}" presName="root" presStyleCnt="0">
        <dgm:presLayoutVars>
          <dgm:dir/>
          <dgm:resizeHandles val="exact"/>
        </dgm:presLayoutVars>
      </dgm:prSet>
      <dgm:spPr/>
    </dgm:pt>
    <dgm:pt modelId="{B609129B-C912-4846-9801-13CB63DD830A}" type="pres">
      <dgm:prSet presAssocID="{1F7EB848-A860-4959-8D0D-D0897DDE07EC}" presName="compNode" presStyleCnt="0"/>
      <dgm:spPr/>
    </dgm:pt>
    <dgm:pt modelId="{EC247AF5-024D-45E1-B25C-8A81C5450257}" type="pres">
      <dgm:prSet presAssocID="{1F7EB848-A860-4959-8D0D-D0897DDE07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DCD33535-6BDB-452A-8204-7D60B9F0A4BD}" type="pres">
      <dgm:prSet presAssocID="{1F7EB848-A860-4959-8D0D-D0897DDE07EC}" presName="spaceRect" presStyleCnt="0"/>
      <dgm:spPr/>
    </dgm:pt>
    <dgm:pt modelId="{BEDF3E10-4EE8-47A0-A2BA-FA4A75AF6BBE}" type="pres">
      <dgm:prSet presAssocID="{1F7EB848-A860-4959-8D0D-D0897DDE07EC}" presName="textRect" presStyleLbl="revTx" presStyleIdx="0" presStyleCnt="4">
        <dgm:presLayoutVars>
          <dgm:chMax val="1"/>
          <dgm:chPref val="1"/>
        </dgm:presLayoutVars>
      </dgm:prSet>
      <dgm:spPr/>
    </dgm:pt>
    <dgm:pt modelId="{6AC15E8C-23F2-4EDD-A028-B72C81259088}" type="pres">
      <dgm:prSet presAssocID="{16917131-CE4F-4645-BBB0-BACC3A14D1B3}" presName="sibTrans" presStyleCnt="0"/>
      <dgm:spPr/>
    </dgm:pt>
    <dgm:pt modelId="{6B442F42-73E3-46E3-B59A-D4919D11BD93}" type="pres">
      <dgm:prSet presAssocID="{6047C4AE-24CC-43D7-BBA0-BE4BB3E3DA49}" presName="compNode" presStyleCnt="0"/>
      <dgm:spPr/>
    </dgm:pt>
    <dgm:pt modelId="{79F87F6B-9FFB-4634-9D05-E97AE231A0CA}" type="pres">
      <dgm:prSet presAssocID="{6047C4AE-24CC-43D7-BBA0-BE4BB3E3DA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Hat"/>
        </a:ext>
      </dgm:extLst>
    </dgm:pt>
    <dgm:pt modelId="{75261F1E-6987-432D-B0DD-8B2222926415}" type="pres">
      <dgm:prSet presAssocID="{6047C4AE-24CC-43D7-BBA0-BE4BB3E3DA49}" presName="spaceRect" presStyleCnt="0"/>
      <dgm:spPr/>
    </dgm:pt>
    <dgm:pt modelId="{83E7F6C5-1A4E-458E-91A3-B774AFB54845}" type="pres">
      <dgm:prSet presAssocID="{6047C4AE-24CC-43D7-BBA0-BE4BB3E3DA49}" presName="textRect" presStyleLbl="revTx" presStyleIdx="1" presStyleCnt="4">
        <dgm:presLayoutVars>
          <dgm:chMax val="1"/>
          <dgm:chPref val="1"/>
        </dgm:presLayoutVars>
      </dgm:prSet>
      <dgm:spPr/>
    </dgm:pt>
    <dgm:pt modelId="{9BD97A09-4707-443A-8793-16839419A7F4}" type="pres">
      <dgm:prSet presAssocID="{57EFF0C0-771E-49FD-BE9F-917E769613DC}" presName="sibTrans" presStyleCnt="0"/>
      <dgm:spPr/>
    </dgm:pt>
    <dgm:pt modelId="{ED22EE08-90D1-4138-9111-BB8398B16317}" type="pres">
      <dgm:prSet presAssocID="{687B1FD3-E8D6-4177-BD29-2F0CAA201A4B}" presName="compNode" presStyleCnt="0"/>
      <dgm:spPr/>
    </dgm:pt>
    <dgm:pt modelId="{701238C5-5708-4149-A69E-C3704113D8E0}" type="pres">
      <dgm:prSet presAssocID="{687B1FD3-E8D6-4177-BD29-2F0CAA201A4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95FDF3-F92A-488A-B26B-C809A9FE03C6}" type="pres">
      <dgm:prSet presAssocID="{687B1FD3-E8D6-4177-BD29-2F0CAA201A4B}" presName="spaceRect" presStyleCnt="0"/>
      <dgm:spPr/>
    </dgm:pt>
    <dgm:pt modelId="{E3988D93-8084-4830-8336-E6CD9ADB5018}" type="pres">
      <dgm:prSet presAssocID="{687B1FD3-E8D6-4177-BD29-2F0CAA201A4B}" presName="textRect" presStyleLbl="revTx" presStyleIdx="2" presStyleCnt="4">
        <dgm:presLayoutVars>
          <dgm:chMax val="1"/>
          <dgm:chPref val="1"/>
        </dgm:presLayoutVars>
      </dgm:prSet>
      <dgm:spPr/>
    </dgm:pt>
    <dgm:pt modelId="{82F64E72-75DE-4F44-93D8-09DEE66A70F8}" type="pres">
      <dgm:prSet presAssocID="{6A044DEB-FDB6-478D-9628-174037CA5665}" presName="sibTrans" presStyleCnt="0"/>
      <dgm:spPr/>
    </dgm:pt>
    <dgm:pt modelId="{423501F5-E497-4BF9-B747-FAD03C146C89}" type="pres">
      <dgm:prSet presAssocID="{3ED36377-89F6-4AF0-80B9-11A628ED8DD9}" presName="compNode" presStyleCnt="0"/>
      <dgm:spPr/>
    </dgm:pt>
    <dgm:pt modelId="{D400C18D-6DFA-4F57-9783-34B7C04F1ED2}" type="pres">
      <dgm:prSet presAssocID="{3ED36377-89F6-4AF0-80B9-11A628ED8D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1760D02E-127E-4D60-95DC-67F7E4BB3C51}" type="pres">
      <dgm:prSet presAssocID="{3ED36377-89F6-4AF0-80B9-11A628ED8DD9}" presName="spaceRect" presStyleCnt="0"/>
      <dgm:spPr/>
    </dgm:pt>
    <dgm:pt modelId="{05BC30DA-7FAC-4ECA-AE48-181C0AFBE066}" type="pres">
      <dgm:prSet presAssocID="{3ED36377-89F6-4AF0-80B9-11A628ED8DD9}" presName="textRect" presStyleLbl="revTx" presStyleIdx="3" presStyleCnt="4">
        <dgm:presLayoutVars>
          <dgm:chMax val="1"/>
          <dgm:chPref val="1"/>
        </dgm:presLayoutVars>
      </dgm:prSet>
      <dgm:spPr/>
    </dgm:pt>
  </dgm:ptLst>
  <dgm:cxnLst>
    <dgm:cxn modelId="{92242A2E-AAB3-4623-AFE3-DD7DC03DBA66}" srcId="{69E2F30A-52B7-4B21-95C8-9076728E250B}" destId="{1F7EB848-A860-4959-8D0D-D0897DDE07EC}" srcOrd="0" destOrd="0" parTransId="{49D45973-FE95-4A22-B26F-D1D2B9626CCF}" sibTransId="{16917131-CE4F-4645-BBB0-BACC3A14D1B3}"/>
    <dgm:cxn modelId="{500EBA30-CC35-405D-B489-77DB805058C6}" srcId="{69E2F30A-52B7-4B21-95C8-9076728E250B}" destId="{687B1FD3-E8D6-4177-BD29-2F0CAA201A4B}" srcOrd="2" destOrd="0" parTransId="{322EEFCB-6D6E-4CBB-9353-43BECCF0490B}" sibTransId="{6A044DEB-FDB6-478D-9628-174037CA5665}"/>
    <dgm:cxn modelId="{4EBEB634-679B-43D2-8EEA-59C81C1C7493}" srcId="{69E2F30A-52B7-4B21-95C8-9076728E250B}" destId="{3ED36377-89F6-4AF0-80B9-11A628ED8DD9}" srcOrd="3" destOrd="0" parTransId="{442FB438-CCA1-4BCA-88C7-C48A8140F965}" sibTransId="{198F1911-9744-4602-855B-4D9029B51EE3}"/>
    <dgm:cxn modelId="{36173845-BB11-4C50-9327-DC3384DFE305}" type="presOf" srcId="{687B1FD3-E8D6-4177-BD29-2F0CAA201A4B}" destId="{E3988D93-8084-4830-8336-E6CD9ADB5018}" srcOrd="0" destOrd="0" presId="urn:microsoft.com/office/officeart/2018/2/layout/IconLabelList"/>
    <dgm:cxn modelId="{D129DB75-7EF4-459E-AC87-FB509A0BFACB}" type="presOf" srcId="{6047C4AE-24CC-43D7-BBA0-BE4BB3E3DA49}" destId="{83E7F6C5-1A4E-458E-91A3-B774AFB54845}" srcOrd="0" destOrd="0" presId="urn:microsoft.com/office/officeart/2018/2/layout/IconLabelList"/>
    <dgm:cxn modelId="{50D6CA59-EB49-4B42-8000-3236C7F6E706}" type="presOf" srcId="{3ED36377-89F6-4AF0-80B9-11A628ED8DD9}" destId="{05BC30DA-7FAC-4ECA-AE48-181C0AFBE066}" srcOrd="0" destOrd="0" presId="urn:microsoft.com/office/officeart/2018/2/layout/IconLabelList"/>
    <dgm:cxn modelId="{D5EFFD93-EB5C-45A6-BB07-D74471F8B25D}" srcId="{69E2F30A-52B7-4B21-95C8-9076728E250B}" destId="{6047C4AE-24CC-43D7-BBA0-BE4BB3E3DA49}" srcOrd="1" destOrd="0" parTransId="{BD397D61-544B-432F-A751-A6885B277D49}" sibTransId="{57EFF0C0-771E-49FD-BE9F-917E769613DC}"/>
    <dgm:cxn modelId="{8231FFBD-0B84-44CE-853D-417882248651}" type="presOf" srcId="{69E2F30A-52B7-4B21-95C8-9076728E250B}" destId="{5FDA6D6A-0634-4791-A66C-E19AD3FE0009}" srcOrd="0" destOrd="0" presId="urn:microsoft.com/office/officeart/2018/2/layout/IconLabelList"/>
    <dgm:cxn modelId="{CECA1FE6-71C3-47DB-B6A1-79CB97097866}" type="presOf" srcId="{1F7EB848-A860-4959-8D0D-D0897DDE07EC}" destId="{BEDF3E10-4EE8-47A0-A2BA-FA4A75AF6BBE}" srcOrd="0" destOrd="0" presId="urn:microsoft.com/office/officeart/2018/2/layout/IconLabelList"/>
    <dgm:cxn modelId="{1678272C-72F5-4A47-8451-56C8FD53BDDE}" type="presParOf" srcId="{5FDA6D6A-0634-4791-A66C-E19AD3FE0009}" destId="{B609129B-C912-4846-9801-13CB63DD830A}" srcOrd="0" destOrd="0" presId="urn:microsoft.com/office/officeart/2018/2/layout/IconLabelList"/>
    <dgm:cxn modelId="{E11EE615-A6A3-4E9D-A3DE-8BF60ECCFB1D}" type="presParOf" srcId="{B609129B-C912-4846-9801-13CB63DD830A}" destId="{EC247AF5-024D-45E1-B25C-8A81C5450257}" srcOrd="0" destOrd="0" presId="urn:microsoft.com/office/officeart/2018/2/layout/IconLabelList"/>
    <dgm:cxn modelId="{48B6880E-42A5-43FE-99CA-304694C996C1}" type="presParOf" srcId="{B609129B-C912-4846-9801-13CB63DD830A}" destId="{DCD33535-6BDB-452A-8204-7D60B9F0A4BD}" srcOrd="1" destOrd="0" presId="urn:microsoft.com/office/officeart/2018/2/layout/IconLabelList"/>
    <dgm:cxn modelId="{F1F34D32-4917-4AEB-8CD7-E6B182AFBB5E}" type="presParOf" srcId="{B609129B-C912-4846-9801-13CB63DD830A}" destId="{BEDF3E10-4EE8-47A0-A2BA-FA4A75AF6BBE}" srcOrd="2" destOrd="0" presId="urn:microsoft.com/office/officeart/2018/2/layout/IconLabelList"/>
    <dgm:cxn modelId="{6E342A67-D5B6-4232-A727-71B8871B80D6}" type="presParOf" srcId="{5FDA6D6A-0634-4791-A66C-E19AD3FE0009}" destId="{6AC15E8C-23F2-4EDD-A028-B72C81259088}" srcOrd="1" destOrd="0" presId="urn:microsoft.com/office/officeart/2018/2/layout/IconLabelList"/>
    <dgm:cxn modelId="{56238541-9B22-40A7-811D-2FAAAFCA9221}" type="presParOf" srcId="{5FDA6D6A-0634-4791-A66C-E19AD3FE0009}" destId="{6B442F42-73E3-46E3-B59A-D4919D11BD93}" srcOrd="2" destOrd="0" presId="urn:microsoft.com/office/officeart/2018/2/layout/IconLabelList"/>
    <dgm:cxn modelId="{A70E847D-7708-4AF2-B510-C0FE280C5B48}" type="presParOf" srcId="{6B442F42-73E3-46E3-B59A-D4919D11BD93}" destId="{79F87F6B-9FFB-4634-9D05-E97AE231A0CA}" srcOrd="0" destOrd="0" presId="urn:microsoft.com/office/officeart/2018/2/layout/IconLabelList"/>
    <dgm:cxn modelId="{89EF7899-7AC1-460E-A96C-93747A1D2072}" type="presParOf" srcId="{6B442F42-73E3-46E3-B59A-D4919D11BD93}" destId="{75261F1E-6987-432D-B0DD-8B2222926415}" srcOrd="1" destOrd="0" presId="urn:microsoft.com/office/officeart/2018/2/layout/IconLabelList"/>
    <dgm:cxn modelId="{77B500F6-A834-4062-8544-EE5CD33938DD}" type="presParOf" srcId="{6B442F42-73E3-46E3-B59A-D4919D11BD93}" destId="{83E7F6C5-1A4E-458E-91A3-B774AFB54845}" srcOrd="2" destOrd="0" presId="urn:microsoft.com/office/officeart/2018/2/layout/IconLabelList"/>
    <dgm:cxn modelId="{B16C7293-F1F9-4620-BB94-7B9975C38629}" type="presParOf" srcId="{5FDA6D6A-0634-4791-A66C-E19AD3FE0009}" destId="{9BD97A09-4707-443A-8793-16839419A7F4}" srcOrd="3" destOrd="0" presId="urn:microsoft.com/office/officeart/2018/2/layout/IconLabelList"/>
    <dgm:cxn modelId="{F4115148-D8BB-488B-BF45-C6234A8535F6}" type="presParOf" srcId="{5FDA6D6A-0634-4791-A66C-E19AD3FE0009}" destId="{ED22EE08-90D1-4138-9111-BB8398B16317}" srcOrd="4" destOrd="0" presId="urn:microsoft.com/office/officeart/2018/2/layout/IconLabelList"/>
    <dgm:cxn modelId="{91D81BA8-7BD1-4E3E-AFED-9F4F0439D1FE}" type="presParOf" srcId="{ED22EE08-90D1-4138-9111-BB8398B16317}" destId="{701238C5-5708-4149-A69E-C3704113D8E0}" srcOrd="0" destOrd="0" presId="urn:microsoft.com/office/officeart/2018/2/layout/IconLabelList"/>
    <dgm:cxn modelId="{04095693-1DAE-4366-9785-CE23C5069DD6}" type="presParOf" srcId="{ED22EE08-90D1-4138-9111-BB8398B16317}" destId="{7895FDF3-F92A-488A-B26B-C809A9FE03C6}" srcOrd="1" destOrd="0" presId="urn:microsoft.com/office/officeart/2018/2/layout/IconLabelList"/>
    <dgm:cxn modelId="{8E3121EF-3691-4EBE-9F05-23251C292636}" type="presParOf" srcId="{ED22EE08-90D1-4138-9111-BB8398B16317}" destId="{E3988D93-8084-4830-8336-E6CD9ADB5018}" srcOrd="2" destOrd="0" presId="urn:microsoft.com/office/officeart/2018/2/layout/IconLabelList"/>
    <dgm:cxn modelId="{64E1A52A-5A89-458D-AFB4-C61776242FA3}" type="presParOf" srcId="{5FDA6D6A-0634-4791-A66C-E19AD3FE0009}" destId="{82F64E72-75DE-4F44-93D8-09DEE66A70F8}" srcOrd="5" destOrd="0" presId="urn:microsoft.com/office/officeart/2018/2/layout/IconLabelList"/>
    <dgm:cxn modelId="{4A4F8843-6881-4691-8425-77BF55D02FFB}" type="presParOf" srcId="{5FDA6D6A-0634-4791-A66C-E19AD3FE0009}" destId="{423501F5-E497-4BF9-B747-FAD03C146C89}" srcOrd="6" destOrd="0" presId="urn:microsoft.com/office/officeart/2018/2/layout/IconLabelList"/>
    <dgm:cxn modelId="{DB0BF1BF-7708-48AA-9B29-26132EEDC1E9}" type="presParOf" srcId="{423501F5-E497-4BF9-B747-FAD03C146C89}" destId="{D400C18D-6DFA-4F57-9783-34B7C04F1ED2}" srcOrd="0" destOrd="0" presId="urn:microsoft.com/office/officeart/2018/2/layout/IconLabelList"/>
    <dgm:cxn modelId="{037F364B-D1C8-4486-A025-33516112B7BA}" type="presParOf" srcId="{423501F5-E497-4BF9-B747-FAD03C146C89}" destId="{1760D02E-127E-4D60-95DC-67F7E4BB3C51}" srcOrd="1" destOrd="0" presId="urn:microsoft.com/office/officeart/2018/2/layout/IconLabelList"/>
    <dgm:cxn modelId="{4A4B3F8B-ADC1-4FB1-9C9C-127052989C74}" type="presParOf" srcId="{423501F5-E497-4BF9-B747-FAD03C146C89}" destId="{05BC30DA-7FAC-4ECA-AE48-181C0AFBE06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47AF5-024D-45E1-B25C-8A81C5450257}">
      <dsp:nvSpPr>
        <dsp:cNvPr id="0" name=""/>
        <dsp:cNvSpPr/>
      </dsp:nvSpPr>
      <dsp:spPr>
        <a:xfrm>
          <a:off x="1138979" y="1204112"/>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DF3E10-4EE8-47A0-A2BA-FA4A75AF6BBE}">
      <dsp:nvSpPr>
        <dsp:cNvPr id="0" name=""/>
        <dsp:cNvSpPr/>
      </dsp:nvSpPr>
      <dsp:spPr>
        <a:xfrm>
          <a:off x="569079" y="24284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Rule- based systems</a:t>
          </a:r>
          <a:endParaRPr lang="en-US" sz="2200" kern="1200"/>
        </a:p>
      </dsp:txBody>
      <dsp:txXfrm>
        <a:off x="569079" y="2428431"/>
        <a:ext cx="2072362" cy="720000"/>
      </dsp:txXfrm>
    </dsp:sp>
    <dsp:sp modelId="{79F87F6B-9FFB-4634-9D05-E97AE231A0CA}">
      <dsp:nvSpPr>
        <dsp:cNvPr id="0" name=""/>
        <dsp:cNvSpPr/>
      </dsp:nvSpPr>
      <dsp:spPr>
        <a:xfrm>
          <a:off x="3574005" y="1204112"/>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E7F6C5-1A4E-458E-91A3-B774AFB54845}">
      <dsp:nvSpPr>
        <dsp:cNvPr id="0" name=""/>
        <dsp:cNvSpPr/>
      </dsp:nvSpPr>
      <dsp:spPr>
        <a:xfrm>
          <a:off x="3004105" y="24284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Glove based systems</a:t>
          </a:r>
          <a:endParaRPr lang="en-US" sz="2200" kern="1200"/>
        </a:p>
      </dsp:txBody>
      <dsp:txXfrm>
        <a:off x="3004105" y="2428431"/>
        <a:ext cx="2072362" cy="720000"/>
      </dsp:txXfrm>
    </dsp:sp>
    <dsp:sp modelId="{701238C5-5708-4149-A69E-C3704113D8E0}">
      <dsp:nvSpPr>
        <dsp:cNvPr id="0" name=""/>
        <dsp:cNvSpPr/>
      </dsp:nvSpPr>
      <dsp:spPr>
        <a:xfrm>
          <a:off x="6009031" y="1204112"/>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88D93-8084-4830-8336-E6CD9ADB5018}">
      <dsp:nvSpPr>
        <dsp:cNvPr id="0" name=""/>
        <dsp:cNvSpPr/>
      </dsp:nvSpPr>
      <dsp:spPr>
        <a:xfrm>
          <a:off x="5439131" y="24284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Computer vision based approaches</a:t>
          </a:r>
          <a:endParaRPr lang="en-US" sz="2200" kern="1200"/>
        </a:p>
      </dsp:txBody>
      <dsp:txXfrm>
        <a:off x="5439131" y="2428431"/>
        <a:ext cx="2072362" cy="720000"/>
      </dsp:txXfrm>
    </dsp:sp>
    <dsp:sp modelId="{D400C18D-6DFA-4F57-9783-34B7C04F1ED2}">
      <dsp:nvSpPr>
        <dsp:cNvPr id="0" name=""/>
        <dsp:cNvSpPr/>
      </dsp:nvSpPr>
      <dsp:spPr>
        <a:xfrm>
          <a:off x="8444057" y="1204112"/>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C30DA-7FAC-4ECA-AE48-181C0AFBE066}">
      <dsp:nvSpPr>
        <dsp:cNvPr id="0" name=""/>
        <dsp:cNvSpPr/>
      </dsp:nvSpPr>
      <dsp:spPr>
        <a:xfrm>
          <a:off x="7874157" y="24284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Existing Apps</a:t>
          </a:r>
          <a:endParaRPr lang="en-US" sz="2200" kern="1200"/>
        </a:p>
      </dsp:txBody>
      <dsp:txXfrm>
        <a:off x="7874157" y="2428431"/>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C7C9-EB09-A497-55E4-F9D5E4A843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CA33F27-1DDA-811B-FC5A-2DDF6372B9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653DC1-47AA-E739-5205-49513797A356}"/>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5" name="Footer Placeholder 4">
            <a:extLst>
              <a:ext uri="{FF2B5EF4-FFF2-40B4-BE49-F238E27FC236}">
                <a16:creationId xmlns:a16="http://schemas.microsoft.com/office/drawing/2014/main" id="{8C804C00-BF53-AE0D-73B4-E56900030F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43923C-02FD-E5F6-DF9D-AF9BE4CDF4B3}"/>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296634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490-0F5E-865C-6C7C-ADB4C31000D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81C831-8A19-C3F4-F563-C3886B2640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A5C6F-41A1-8223-5589-6BB71E9FAB8C}"/>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5" name="Footer Placeholder 4">
            <a:extLst>
              <a:ext uri="{FF2B5EF4-FFF2-40B4-BE49-F238E27FC236}">
                <a16:creationId xmlns:a16="http://schemas.microsoft.com/office/drawing/2014/main" id="{D5FFE7CC-607B-49F9-8FCA-022448754B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6C22FA-C8D8-2C07-8BC7-2BCDE9994118}"/>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4112416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176731-176F-36B6-C9D1-E208D38F64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8A015B-0067-C064-488A-492C8AFB8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C5A2BB-0AB0-7826-B47E-FE96DCFEC58D}"/>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5" name="Footer Placeholder 4">
            <a:extLst>
              <a:ext uri="{FF2B5EF4-FFF2-40B4-BE49-F238E27FC236}">
                <a16:creationId xmlns:a16="http://schemas.microsoft.com/office/drawing/2014/main" id="{FA1CFF65-70E9-0D05-7A99-F4E5D14754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9478E9-CA43-E4FA-967B-5645D0DFC86B}"/>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3942488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AA9-E227-C472-B892-455E97AEBC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4DF35A-630C-065C-CBAA-90D3094AAD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DFA4A7-EC7C-7D8D-440F-747A93343486}"/>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5" name="Footer Placeholder 4">
            <a:extLst>
              <a:ext uri="{FF2B5EF4-FFF2-40B4-BE49-F238E27FC236}">
                <a16:creationId xmlns:a16="http://schemas.microsoft.com/office/drawing/2014/main" id="{F3F4032A-7496-A8D3-62AA-1638482EC6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42F4CA-6243-B289-DD46-435A2F4AC7EB}"/>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364782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C5A8-A629-3DE3-92AE-EFE5FA595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3C1791-C9D2-F481-1DED-3F2DAC31B6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1EC05C-52DD-B137-8CAB-21D21160D3B2}"/>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5" name="Footer Placeholder 4">
            <a:extLst>
              <a:ext uri="{FF2B5EF4-FFF2-40B4-BE49-F238E27FC236}">
                <a16:creationId xmlns:a16="http://schemas.microsoft.com/office/drawing/2014/main" id="{71E47761-55CC-FBBB-867E-A16512820A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832194-FEB2-401D-F7C4-A3BA19CF7FF4}"/>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2534143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EF46-F140-6D77-1DA4-9895F68482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FB337E-392E-92E7-A3DE-C192FE29F9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2783DF-5645-E486-6790-400F939F5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9DF92F-F58C-16D1-D951-C8925EFF4370}"/>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6" name="Footer Placeholder 5">
            <a:extLst>
              <a:ext uri="{FF2B5EF4-FFF2-40B4-BE49-F238E27FC236}">
                <a16:creationId xmlns:a16="http://schemas.microsoft.com/office/drawing/2014/main" id="{373B6034-0CBD-0259-3811-60AA95BD55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3CA31D-9382-BE63-E9BC-437E9766634C}"/>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364332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C29B-56A5-3D8D-8843-3C57C79544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17A487-9E98-E010-A9CA-7172D8D532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43BEC2-9F66-E109-7DE2-C0AE34AF06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306AB4C-AE7D-E8EB-7527-217B7CE7E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12C1D-9ED1-D5A5-063A-740F00A90E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0DD419-A123-03F4-3E96-EC07F95AF3EE}"/>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8" name="Footer Placeholder 7">
            <a:extLst>
              <a:ext uri="{FF2B5EF4-FFF2-40B4-BE49-F238E27FC236}">
                <a16:creationId xmlns:a16="http://schemas.microsoft.com/office/drawing/2014/main" id="{E0A5C53E-E22B-8500-BDEB-B61C16ED1C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7E1A8B-5AF9-659D-DA41-ABC80E0357DC}"/>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655548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3FCA-0B42-2924-A3DD-B3B5AAB9DA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3BFB8E-EAF3-6BDC-8C65-D7BD1C1BA7AD}"/>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4" name="Footer Placeholder 3">
            <a:extLst>
              <a:ext uri="{FF2B5EF4-FFF2-40B4-BE49-F238E27FC236}">
                <a16:creationId xmlns:a16="http://schemas.microsoft.com/office/drawing/2014/main" id="{DDA493C3-AAF9-BE65-A297-2DD637B722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00E5EF-810E-103A-2375-978B70A02994}"/>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2045723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1A062C-31E0-B5BC-F4A1-1C91CB6ADFE0}"/>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3" name="Footer Placeholder 2">
            <a:extLst>
              <a:ext uri="{FF2B5EF4-FFF2-40B4-BE49-F238E27FC236}">
                <a16:creationId xmlns:a16="http://schemas.microsoft.com/office/drawing/2014/main" id="{8764B628-95D2-69CC-19CB-04A232C851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72BFC0-95AB-D3DC-6C26-C1098E836CDE}"/>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2807482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2FE9-0A8E-4DB9-3028-E311B2D25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974013-A5F0-F930-ABF2-062F1D299C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330621-BB11-AEFD-2233-7AF1151A3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641C6C-7F84-C789-1EFE-85D7C8F0DD98}"/>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6" name="Footer Placeholder 5">
            <a:extLst>
              <a:ext uri="{FF2B5EF4-FFF2-40B4-BE49-F238E27FC236}">
                <a16:creationId xmlns:a16="http://schemas.microsoft.com/office/drawing/2014/main" id="{719A45FC-E044-62A0-0D9C-090892DD82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9650C2-8070-3222-F887-6DC61C952514}"/>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1823889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046D-72F9-919B-5F92-404496EFB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3E501A-5675-111F-4FA7-E0CFA5479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4081732-50E7-BD88-C7F3-1E46281260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7E4511-FDD1-01A8-1B54-1DD8F6E469E9}"/>
              </a:ext>
            </a:extLst>
          </p:cNvPr>
          <p:cNvSpPr>
            <a:spLocks noGrp="1"/>
          </p:cNvSpPr>
          <p:nvPr>
            <p:ph type="dt" sz="half" idx="10"/>
          </p:nvPr>
        </p:nvSpPr>
        <p:spPr/>
        <p:txBody>
          <a:bodyPr/>
          <a:lstStyle/>
          <a:p>
            <a:fld id="{F861D854-DAB2-482A-ABD5-CE028972520D}" type="datetimeFigureOut">
              <a:rPr lang="en-IN" smtClean="0"/>
              <a:t>18-02-2025</a:t>
            </a:fld>
            <a:endParaRPr lang="en-IN"/>
          </a:p>
        </p:txBody>
      </p:sp>
      <p:sp>
        <p:nvSpPr>
          <p:cNvPr id="6" name="Footer Placeholder 5">
            <a:extLst>
              <a:ext uri="{FF2B5EF4-FFF2-40B4-BE49-F238E27FC236}">
                <a16:creationId xmlns:a16="http://schemas.microsoft.com/office/drawing/2014/main" id="{EE8CA8D6-B8E3-3B98-E3B8-8FE2983D69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28B3C5-E46A-EDFD-94C7-CAD996A3AF92}"/>
              </a:ext>
            </a:extLst>
          </p:cNvPr>
          <p:cNvSpPr>
            <a:spLocks noGrp="1"/>
          </p:cNvSpPr>
          <p:nvPr>
            <p:ph type="sldNum" sz="quarter" idx="12"/>
          </p:nvPr>
        </p:nvSpPr>
        <p:spPr/>
        <p:txBody>
          <a:bodyPr/>
          <a:lstStyle/>
          <a:p>
            <a:fld id="{0BD3A521-EBD3-4D5F-A8A5-4F5F9583255E}" type="slidenum">
              <a:rPr lang="en-IN" smtClean="0"/>
              <a:t>‹#›</a:t>
            </a:fld>
            <a:endParaRPr lang="en-IN"/>
          </a:p>
        </p:txBody>
      </p:sp>
    </p:spTree>
    <p:extLst>
      <p:ext uri="{BB962C8B-B14F-4D97-AF65-F5344CB8AC3E}">
        <p14:creationId xmlns:p14="http://schemas.microsoft.com/office/powerpoint/2010/main" val="1410200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CD7E3E-5D44-2A83-A3D0-9035139C15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692F4F-91DD-C835-1A47-D336157DC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9A161A-1EB1-A98A-3ADA-E321936BD7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1D854-DAB2-482A-ABD5-CE028972520D}" type="datetimeFigureOut">
              <a:rPr lang="en-IN" smtClean="0"/>
              <a:t>18-02-2025</a:t>
            </a:fld>
            <a:endParaRPr lang="en-IN"/>
          </a:p>
        </p:txBody>
      </p:sp>
      <p:sp>
        <p:nvSpPr>
          <p:cNvPr id="5" name="Footer Placeholder 4">
            <a:extLst>
              <a:ext uri="{FF2B5EF4-FFF2-40B4-BE49-F238E27FC236}">
                <a16:creationId xmlns:a16="http://schemas.microsoft.com/office/drawing/2014/main" id="{56953003-F288-2C96-C4D4-90D3AD09E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819DBEE-21FF-8A2B-9EA3-B9241BDF6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3A521-EBD3-4D5F-A8A5-4F5F9583255E}" type="slidenum">
              <a:rPr lang="en-IN" smtClean="0"/>
              <a:t>‹#›</a:t>
            </a:fld>
            <a:endParaRPr lang="en-IN"/>
          </a:p>
        </p:txBody>
      </p:sp>
    </p:spTree>
    <p:extLst>
      <p:ext uri="{BB962C8B-B14F-4D97-AF65-F5344CB8AC3E}">
        <p14:creationId xmlns:p14="http://schemas.microsoft.com/office/powerpoint/2010/main" val="2512559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amp;#39;s hands on a computer keyboard&#10;&#10;AI-generated content may be incorrect.">
            <a:extLst>
              <a:ext uri="{FF2B5EF4-FFF2-40B4-BE49-F238E27FC236}">
                <a16:creationId xmlns:a16="http://schemas.microsoft.com/office/drawing/2014/main" id="{1D936A9E-C68D-572C-C149-EF9D62E5BC65}"/>
              </a:ext>
            </a:extLst>
          </p:cNvPr>
          <p:cNvPicPr>
            <a:picLocks noChangeAspect="1"/>
          </p:cNvPicPr>
          <p:nvPr/>
        </p:nvPicPr>
        <p:blipFill>
          <a:blip r:embed="rId2"/>
          <a:stretch>
            <a:fillRect/>
          </a:stretch>
        </p:blipFill>
        <p:spPr>
          <a:xfrm>
            <a:off x="6634611" y="0"/>
            <a:ext cx="5559552" cy="6858000"/>
          </a:xfrm>
          <a:prstGeom prst="rect">
            <a:avLst/>
          </a:prstGeom>
        </p:spPr>
      </p:pic>
      <p:sp>
        <p:nvSpPr>
          <p:cNvPr id="10" name="TextBox 9">
            <a:extLst>
              <a:ext uri="{FF2B5EF4-FFF2-40B4-BE49-F238E27FC236}">
                <a16:creationId xmlns:a16="http://schemas.microsoft.com/office/drawing/2014/main" id="{C296589F-8C3D-61C3-641B-046636818B4B}"/>
              </a:ext>
            </a:extLst>
          </p:cNvPr>
          <p:cNvSpPr txBox="1"/>
          <p:nvPr/>
        </p:nvSpPr>
        <p:spPr>
          <a:xfrm>
            <a:off x="204061" y="1560163"/>
            <a:ext cx="64369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Montserrat"/>
              </a:rPr>
              <a:t>Real-Time Sign Language Interpretation</a:t>
            </a:r>
            <a:endParaRPr lang="en-US" sz="3600" dirty="0">
              <a:latin typeface="Montserrat"/>
            </a:endParaRPr>
          </a:p>
        </p:txBody>
      </p:sp>
      <p:sp>
        <p:nvSpPr>
          <p:cNvPr id="11" name="TextBox 10">
            <a:extLst>
              <a:ext uri="{FF2B5EF4-FFF2-40B4-BE49-F238E27FC236}">
                <a16:creationId xmlns:a16="http://schemas.microsoft.com/office/drawing/2014/main" id="{0126F196-0694-E568-83CD-F3C2EB1DE16B}"/>
              </a:ext>
            </a:extLst>
          </p:cNvPr>
          <p:cNvSpPr txBox="1"/>
          <p:nvPr/>
        </p:nvSpPr>
        <p:spPr>
          <a:xfrm>
            <a:off x="204062" y="3071247"/>
            <a:ext cx="602367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Montserrat"/>
              </a:rPr>
              <a:t>Bridging Communication Gaps with Innovative Technology</a:t>
            </a:r>
          </a:p>
        </p:txBody>
      </p:sp>
      <p:sp>
        <p:nvSpPr>
          <p:cNvPr id="2" name="TextBox 1">
            <a:extLst>
              <a:ext uri="{FF2B5EF4-FFF2-40B4-BE49-F238E27FC236}">
                <a16:creationId xmlns:a16="http://schemas.microsoft.com/office/drawing/2014/main" id="{AF2384FC-4E6E-D251-713D-117813FDAAC9}"/>
              </a:ext>
            </a:extLst>
          </p:cNvPr>
          <p:cNvSpPr txBox="1"/>
          <p:nvPr/>
        </p:nvSpPr>
        <p:spPr>
          <a:xfrm>
            <a:off x="238433" y="4097594"/>
            <a:ext cx="4218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13131"/>
                </a:solidFill>
                <a:latin typeface="Montserrat"/>
              </a:rPr>
              <a:t>INSTRUCTOR : Guangjing Wang</a:t>
            </a:r>
            <a:endParaRPr lang="en-US"/>
          </a:p>
        </p:txBody>
      </p:sp>
      <p:sp>
        <p:nvSpPr>
          <p:cNvPr id="3" name="TextBox 2">
            <a:extLst>
              <a:ext uri="{FF2B5EF4-FFF2-40B4-BE49-F238E27FC236}">
                <a16:creationId xmlns:a16="http://schemas.microsoft.com/office/drawing/2014/main" id="{76B0B131-FF9B-E72B-CAFB-B14E681AB2BC}"/>
              </a:ext>
            </a:extLst>
          </p:cNvPr>
          <p:cNvSpPr txBox="1"/>
          <p:nvPr/>
        </p:nvSpPr>
        <p:spPr>
          <a:xfrm>
            <a:off x="238432" y="4466303"/>
            <a:ext cx="50783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Montserrat"/>
              </a:rPr>
              <a:t>Presenters:      Srinija Reddy </a:t>
            </a:r>
            <a:r>
              <a:rPr lang="en-US" dirty="0" err="1">
                <a:latin typeface="Montserrat"/>
              </a:rPr>
              <a:t>Maddula</a:t>
            </a:r>
            <a:endParaRPr lang="en-US" dirty="0">
              <a:latin typeface="Montserrat"/>
            </a:endParaRPr>
          </a:p>
          <a:p>
            <a:r>
              <a:rPr lang="en-US" dirty="0">
                <a:latin typeface="Montserrat"/>
              </a:rPr>
              <a:t>                         Rasmitha </a:t>
            </a:r>
            <a:r>
              <a:rPr lang="en-US" dirty="0" err="1">
                <a:latin typeface="Montserrat"/>
              </a:rPr>
              <a:t>Chinthalapally</a:t>
            </a:r>
            <a:endParaRPr lang="en-US" err="1">
              <a:latin typeface="Montserrat"/>
            </a:endParaRPr>
          </a:p>
          <a:p>
            <a:r>
              <a:rPr lang="en-US" dirty="0">
                <a:latin typeface="Montserrat"/>
              </a:rPr>
              <a:t>                            Vishal Varma </a:t>
            </a:r>
            <a:r>
              <a:rPr lang="en-US" dirty="0" err="1">
                <a:latin typeface="Montserrat"/>
              </a:rPr>
              <a:t>Vuddaraju</a:t>
            </a:r>
          </a:p>
        </p:txBody>
      </p:sp>
      <p:cxnSp>
        <p:nvCxnSpPr>
          <p:cNvPr id="4" name="Straight Arrow Connector 3">
            <a:extLst>
              <a:ext uri="{FF2B5EF4-FFF2-40B4-BE49-F238E27FC236}">
                <a16:creationId xmlns:a16="http://schemas.microsoft.com/office/drawing/2014/main" id="{AFEF0380-F8F7-2B98-BC58-8ADE79F94A39}"/>
              </a:ext>
            </a:extLst>
          </p:cNvPr>
          <p:cNvCxnSpPr/>
          <p:nvPr/>
        </p:nvCxnSpPr>
        <p:spPr>
          <a:xfrm>
            <a:off x="227452" y="2908733"/>
            <a:ext cx="6209489" cy="27189"/>
          </a:xfrm>
          <a:prstGeom prst="straightConnector1">
            <a:avLst/>
          </a:prstGeom>
        </p:spPr>
        <p:style>
          <a:lnRef idx="2">
            <a:schemeClr val="dk1"/>
          </a:lnRef>
          <a:fillRef idx="0">
            <a:schemeClr val="dk1"/>
          </a:fillRef>
          <a:effectRef idx="1">
            <a:schemeClr val="dk1"/>
          </a:effectRef>
          <a:fontRef idx="minor">
            <a:schemeClr val="tx1"/>
          </a:fontRef>
        </p:style>
      </p:cxnSp>
      <p:pic>
        <p:nvPicPr>
          <p:cNvPr id="5" name="Picture 4" descr="A logo with green text&#10;&#10;AI-generated content may be incorrect.">
            <a:extLst>
              <a:ext uri="{FF2B5EF4-FFF2-40B4-BE49-F238E27FC236}">
                <a16:creationId xmlns:a16="http://schemas.microsoft.com/office/drawing/2014/main" id="{A6C53C9F-43F3-1273-EF92-9CBDAF8BA7AE}"/>
              </a:ext>
            </a:extLst>
          </p:cNvPr>
          <p:cNvPicPr>
            <a:picLocks noChangeAspect="1"/>
          </p:cNvPicPr>
          <p:nvPr/>
        </p:nvPicPr>
        <p:blipFill>
          <a:blip r:embed="rId3"/>
          <a:srcRect l="-562" t="27027" r="73034" b="29730"/>
          <a:stretch/>
        </p:blipFill>
        <p:spPr>
          <a:xfrm>
            <a:off x="2784" y="6446326"/>
            <a:ext cx="632983" cy="415614"/>
          </a:xfrm>
          <a:prstGeom prst="rect">
            <a:avLst/>
          </a:prstGeom>
          <a:ln>
            <a:noFill/>
          </a:ln>
        </p:spPr>
      </p:pic>
    </p:spTree>
    <p:extLst>
      <p:ext uri="{BB962C8B-B14F-4D97-AF65-F5344CB8AC3E}">
        <p14:creationId xmlns:p14="http://schemas.microsoft.com/office/powerpoint/2010/main" val="2408251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8982-15B4-08BC-0249-E964D6A82485}"/>
              </a:ext>
            </a:extLst>
          </p:cNvPr>
          <p:cNvSpPr>
            <a:spLocks noGrp="1"/>
          </p:cNvSpPr>
          <p:nvPr>
            <p:ph type="title"/>
          </p:nvPr>
        </p:nvSpPr>
        <p:spPr>
          <a:xfrm>
            <a:off x="6107624" y="2780277"/>
            <a:ext cx="6085668" cy="1286818"/>
          </a:xfrm>
        </p:spPr>
        <p:txBody>
          <a:bodyPr/>
          <a:lstStyle/>
          <a:p>
            <a:r>
              <a:rPr lang="en-IN" dirty="0">
                <a:solidFill>
                  <a:srgbClr val="000000"/>
                </a:solidFill>
              </a:rPr>
              <a:t>Technologies and tools</a:t>
            </a:r>
            <a:endParaRPr lang="en-US" dirty="0"/>
          </a:p>
          <a:p>
            <a:endParaRPr lang="en-IN" dirty="0">
              <a:ea typeface="Calibri Light"/>
              <a:cs typeface="Calibri Light"/>
            </a:endParaRPr>
          </a:p>
        </p:txBody>
      </p:sp>
      <p:sp>
        <p:nvSpPr>
          <p:cNvPr id="4" name="TextBox 3">
            <a:extLst>
              <a:ext uri="{FF2B5EF4-FFF2-40B4-BE49-F238E27FC236}">
                <a16:creationId xmlns:a16="http://schemas.microsoft.com/office/drawing/2014/main" id="{3168F41D-7DA0-C322-7721-5A42F775DF5A}"/>
              </a:ext>
            </a:extLst>
          </p:cNvPr>
          <p:cNvSpPr txBox="1"/>
          <p:nvPr/>
        </p:nvSpPr>
        <p:spPr>
          <a:xfrm>
            <a:off x="1857213" y="1999282"/>
            <a:ext cx="3763505" cy="2352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Courier New"/>
              <a:buChar char="o"/>
            </a:pPr>
            <a:r>
              <a:rPr lang="en-US" sz="2000" dirty="0">
                <a:latin typeface="Montserrat"/>
                <a:ea typeface="Calibri"/>
                <a:cs typeface="Calibri"/>
              </a:rPr>
              <a:t>Python </a:t>
            </a:r>
            <a:endParaRPr lang="en-US" sz="2000">
              <a:latin typeface="Montserrat"/>
              <a:ea typeface="Calibri" panose="020F0502020204030204"/>
              <a:cs typeface="Calibri" panose="020F0502020204030204"/>
            </a:endParaRPr>
          </a:p>
          <a:p>
            <a:pPr marL="342900" indent="-342900">
              <a:lnSpc>
                <a:spcPct val="150000"/>
              </a:lnSpc>
              <a:buFont typeface="Courier New"/>
              <a:buChar char="o"/>
            </a:pPr>
            <a:r>
              <a:rPr lang="en-US" sz="2000" dirty="0">
                <a:latin typeface="Montserrat"/>
                <a:ea typeface="Calibri"/>
                <a:cs typeface="Calibri"/>
              </a:rPr>
              <a:t>TensorFlow/</a:t>
            </a:r>
            <a:r>
              <a:rPr lang="en-US" sz="2000" err="1">
                <a:latin typeface="Montserrat"/>
                <a:ea typeface="Calibri"/>
                <a:cs typeface="Calibri"/>
              </a:rPr>
              <a:t>Keras</a:t>
            </a:r>
            <a:r>
              <a:rPr lang="en-US" sz="2000" dirty="0">
                <a:latin typeface="Montserrat"/>
                <a:ea typeface="Calibri"/>
                <a:cs typeface="Calibri"/>
              </a:rPr>
              <a:t> </a:t>
            </a:r>
          </a:p>
          <a:p>
            <a:pPr marL="342900" indent="-342900">
              <a:lnSpc>
                <a:spcPct val="150000"/>
              </a:lnSpc>
              <a:buFont typeface="Courier New"/>
              <a:buChar char="o"/>
            </a:pPr>
            <a:r>
              <a:rPr lang="en-US" sz="2000" dirty="0">
                <a:latin typeface="Montserrat"/>
                <a:ea typeface="Calibri"/>
                <a:cs typeface="Calibri"/>
              </a:rPr>
              <a:t>OpenCV </a:t>
            </a:r>
          </a:p>
          <a:p>
            <a:pPr marL="342900" indent="-342900">
              <a:lnSpc>
                <a:spcPct val="150000"/>
              </a:lnSpc>
              <a:buFont typeface="Courier New"/>
              <a:buChar char="o"/>
            </a:pPr>
            <a:r>
              <a:rPr lang="en-US" sz="2000" dirty="0">
                <a:latin typeface="Montserrat"/>
                <a:ea typeface="Calibri"/>
                <a:cs typeface="Calibri"/>
              </a:rPr>
              <a:t>SQLite </a:t>
            </a:r>
          </a:p>
          <a:p>
            <a:pPr marL="342900" indent="-342900">
              <a:lnSpc>
                <a:spcPct val="150000"/>
              </a:lnSpc>
              <a:buFont typeface="Courier New"/>
              <a:buChar char="o"/>
            </a:pPr>
            <a:r>
              <a:rPr lang="en-US" sz="2000" dirty="0">
                <a:latin typeface="Montserrat"/>
                <a:ea typeface="Calibri"/>
                <a:cs typeface="Calibri"/>
              </a:rPr>
              <a:t>pyttsx3</a:t>
            </a:r>
          </a:p>
        </p:txBody>
      </p:sp>
      <p:pic>
        <p:nvPicPr>
          <p:cNvPr id="5" name="Picture 4" descr="A logo with green text&#10;&#10;AI-generated content may be incorrect.">
            <a:extLst>
              <a:ext uri="{FF2B5EF4-FFF2-40B4-BE49-F238E27FC236}">
                <a16:creationId xmlns:a16="http://schemas.microsoft.com/office/drawing/2014/main" id="{5DC93827-9E46-E34D-3D91-DC513829DEF9}"/>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
        <p:nvSpPr>
          <p:cNvPr id="7" name="TextBox 6">
            <a:extLst>
              <a:ext uri="{FF2B5EF4-FFF2-40B4-BE49-F238E27FC236}">
                <a16:creationId xmlns:a16="http://schemas.microsoft.com/office/drawing/2014/main" id="{CEA2D274-774A-0AA5-AAF9-737ADFEBB19F}"/>
              </a:ext>
            </a:extLst>
          </p:cNvPr>
          <p:cNvSpPr txBox="1"/>
          <p:nvPr/>
        </p:nvSpPr>
        <p:spPr>
          <a:xfrm>
            <a:off x="619959" y="6454871"/>
            <a:ext cx="2188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9</a:t>
            </a:r>
          </a:p>
        </p:txBody>
      </p:sp>
    </p:spTree>
    <p:extLst>
      <p:ext uri="{BB962C8B-B14F-4D97-AF65-F5344CB8AC3E}">
        <p14:creationId xmlns:p14="http://schemas.microsoft.com/office/powerpoint/2010/main" val="8771535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867CA76-E2D3-528B-0977-E608ED1EDEC8}"/>
              </a:ext>
            </a:extLst>
          </p:cNvPr>
          <p:cNvCxnSpPr/>
          <p:nvPr/>
        </p:nvCxnSpPr>
        <p:spPr>
          <a:xfrm flipH="1">
            <a:off x="6026425" y="2116765"/>
            <a:ext cx="6339" cy="4738854"/>
          </a:xfrm>
          <a:prstGeom prst="straightConnector1">
            <a:avLst/>
          </a:prstGeom>
          <a:ln>
            <a:solidFill>
              <a:srgbClr val="BA987B"/>
            </a:solidFill>
          </a:ln>
        </p:spPr>
        <p:style>
          <a:lnRef idx="3">
            <a:schemeClr val="accent1"/>
          </a:lnRef>
          <a:fillRef idx="0">
            <a:schemeClr val="accent1"/>
          </a:fillRef>
          <a:effectRef idx="2">
            <a:schemeClr val="accent1"/>
          </a:effectRef>
          <a:fontRef idx="minor">
            <a:schemeClr val="tx1"/>
          </a:fontRef>
        </p:style>
      </p:cxnSp>
      <p:sp>
        <p:nvSpPr>
          <p:cNvPr id="3" name="Flowchart: Connector 2">
            <a:extLst>
              <a:ext uri="{FF2B5EF4-FFF2-40B4-BE49-F238E27FC236}">
                <a16:creationId xmlns:a16="http://schemas.microsoft.com/office/drawing/2014/main" id="{18F15CF5-E0D7-C684-2599-FEE6DA701372}"/>
              </a:ext>
            </a:extLst>
          </p:cNvPr>
          <p:cNvSpPr/>
          <p:nvPr/>
        </p:nvSpPr>
        <p:spPr>
          <a:xfrm>
            <a:off x="5864226" y="2550357"/>
            <a:ext cx="346449" cy="376972"/>
          </a:xfrm>
          <a:prstGeom prst="flowChartConnector">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F831F8-1285-5AC3-0F75-39BD9CDC5867}"/>
              </a:ext>
            </a:extLst>
          </p:cNvPr>
          <p:cNvSpPr txBox="1"/>
          <p:nvPr/>
        </p:nvSpPr>
        <p:spPr>
          <a:xfrm>
            <a:off x="6469626" y="2376948"/>
            <a:ext cx="34068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313131"/>
                </a:solidFill>
                <a:latin typeface="Montserrat"/>
              </a:rPr>
              <a:t>Setting Up Hand Histogram</a:t>
            </a:r>
          </a:p>
        </p:txBody>
      </p:sp>
      <p:sp>
        <p:nvSpPr>
          <p:cNvPr id="5" name="TextBox 4">
            <a:extLst>
              <a:ext uri="{FF2B5EF4-FFF2-40B4-BE49-F238E27FC236}">
                <a16:creationId xmlns:a16="http://schemas.microsoft.com/office/drawing/2014/main" id="{1817DB15-06DD-1380-C983-0FDF20269679}"/>
              </a:ext>
            </a:extLst>
          </p:cNvPr>
          <p:cNvSpPr txBox="1"/>
          <p:nvPr/>
        </p:nvSpPr>
        <p:spPr>
          <a:xfrm>
            <a:off x="6469626" y="3089787"/>
            <a:ext cx="40213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13131"/>
                </a:solidFill>
                <a:latin typeface="Montserrat"/>
              </a:rPr>
              <a:t>Captures the skin tone histogram to segment hand gestures from the background.</a:t>
            </a:r>
            <a:endParaRPr lang="en-US" sz="1600" dirty="0"/>
          </a:p>
        </p:txBody>
      </p:sp>
      <p:sp>
        <p:nvSpPr>
          <p:cNvPr id="6" name="Flowchart: Connector 5">
            <a:extLst>
              <a:ext uri="{FF2B5EF4-FFF2-40B4-BE49-F238E27FC236}">
                <a16:creationId xmlns:a16="http://schemas.microsoft.com/office/drawing/2014/main" id="{B8F93B8A-7572-980D-25A6-D9FD8DE6A44F}"/>
              </a:ext>
            </a:extLst>
          </p:cNvPr>
          <p:cNvSpPr/>
          <p:nvPr/>
        </p:nvSpPr>
        <p:spPr>
          <a:xfrm>
            <a:off x="5864225" y="4971550"/>
            <a:ext cx="346449" cy="376972"/>
          </a:xfrm>
          <a:prstGeom prst="flowChartConnector">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9CB640-BE52-4127-E382-64DF76306C92}"/>
              </a:ext>
            </a:extLst>
          </p:cNvPr>
          <p:cNvSpPr txBox="1"/>
          <p:nvPr/>
        </p:nvSpPr>
        <p:spPr>
          <a:xfrm>
            <a:off x="2782529" y="483501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313131"/>
                </a:solidFill>
                <a:latin typeface="Montserrat"/>
              </a:rPr>
              <a:t>Creating and labeling Gestures</a:t>
            </a:r>
          </a:p>
        </p:txBody>
      </p:sp>
      <p:sp>
        <p:nvSpPr>
          <p:cNvPr id="8" name="TextBox 7">
            <a:extLst>
              <a:ext uri="{FF2B5EF4-FFF2-40B4-BE49-F238E27FC236}">
                <a16:creationId xmlns:a16="http://schemas.microsoft.com/office/drawing/2014/main" id="{2572C3DE-099F-E53E-EFF8-D2A4C7093789}"/>
              </a:ext>
            </a:extLst>
          </p:cNvPr>
          <p:cNvSpPr txBox="1"/>
          <p:nvPr/>
        </p:nvSpPr>
        <p:spPr>
          <a:xfrm>
            <a:off x="2782530" y="5547852"/>
            <a:ext cx="34929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13131"/>
                </a:solidFill>
                <a:latin typeface="Montserrat"/>
              </a:rPr>
              <a:t>Captures images of different hand signs and stores them in directory after labeling.</a:t>
            </a:r>
            <a:endParaRPr lang="en-US" sz="1600" dirty="0"/>
          </a:p>
        </p:txBody>
      </p:sp>
      <p:sp>
        <p:nvSpPr>
          <p:cNvPr id="9" name="TextBox 8">
            <a:extLst>
              <a:ext uri="{FF2B5EF4-FFF2-40B4-BE49-F238E27FC236}">
                <a16:creationId xmlns:a16="http://schemas.microsoft.com/office/drawing/2014/main" id="{2DEA79BE-FC27-1B97-9B55-0EFF78D93F5A}"/>
              </a:ext>
            </a:extLst>
          </p:cNvPr>
          <p:cNvSpPr txBox="1"/>
          <p:nvPr/>
        </p:nvSpPr>
        <p:spPr>
          <a:xfrm>
            <a:off x="3774763" y="863257"/>
            <a:ext cx="4872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dirty="0">
                <a:latin typeface="Montserrat"/>
                <a:ea typeface="Calibri"/>
                <a:cs typeface="Calibri"/>
              </a:rPr>
              <a:t>Implementation</a:t>
            </a:r>
            <a:endParaRPr lang="en-US" sz="4000" dirty="0">
              <a:latin typeface="Montserrat"/>
            </a:endParaRPr>
          </a:p>
        </p:txBody>
      </p:sp>
      <p:pic>
        <p:nvPicPr>
          <p:cNvPr id="11" name="Picture 10" descr="A logo with green text&#10;&#10;AI-generated content may be incorrect.">
            <a:extLst>
              <a:ext uri="{FF2B5EF4-FFF2-40B4-BE49-F238E27FC236}">
                <a16:creationId xmlns:a16="http://schemas.microsoft.com/office/drawing/2014/main" id="{BCA08EE7-E47A-F070-6FD5-CD2DA97178F8}"/>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
        <p:nvSpPr>
          <p:cNvPr id="13" name="TextBox 12">
            <a:extLst>
              <a:ext uri="{FF2B5EF4-FFF2-40B4-BE49-F238E27FC236}">
                <a16:creationId xmlns:a16="http://schemas.microsoft.com/office/drawing/2014/main" id="{13475A1D-0CD3-3EFE-F187-13636A99033B}"/>
              </a:ext>
            </a:extLst>
          </p:cNvPr>
          <p:cNvSpPr txBox="1"/>
          <p:nvPr/>
        </p:nvSpPr>
        <p:spPr>
          <a:xfrm>
            <a:off x="632874" y="6454871"/>
            <a:ext cx="4771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10</a:t>
            </a:r>
            <a:endParaRPr lang="en-US" sz="2000" b="1" dirty="0"/>
          </a:p>
        </p:txBody>
      </p:sp>
    </p:spTree>
    <p:extLst>
      <p:ext uri="{BB962C8B-B14F-4D97-AF65-F5344CB8AC3E}">
        <p14:creationId xmlns:p14="http://schemas.microsoft.com/office/powerpoint/2010/main" val="3268819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animBg="1"/>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ABD5B-476E-7323-07D4-CC83A8D52769}"/>
            </a:ext>
          </a:extLst>
        </p:cNvPr>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B72BB9E-543B-057E-5EAC-2E924B7ED066}"/>
              </a:ext>
            </a:extLst>
          </p:cNvPr>
          <p:cNvCxnSpPr/>
          <p:nvPr/>
        </p:nvCxnSpPr>
        <p:spPr>
          <a:xfrm flipH="1">
            <a:off x="6026426" y="2830"/>
            <a:ext cx="43209" cy="6865079"/>
          </a:xfrm>
          <a:prstGeom prst="straightConnector1">
            <a:avLst/>
          </a:prstGeom>
          <a:ln>
            <a:solidFill>
              <a:srgbClr val="BA987B"/>
            </a:solidFill>
          </a:ln>
        </p:spPr>
        <p:style>
          <a:lnRef idx="3">
            <a:schemeClr val="accent1"/>
          </a:lnRef>
          <a:fillRef idx="0">
            <a:schemeClr val="accent1"/>
          </a:fillRef>
          <a:effectRef idx="2">
            <a:schemeClr val="accent1"/>
          </a:effectRef>
          <a:fontRef idx="minor">
            <a:schemeClr val="tx1"/>
          </a:fontRef>
        </p:style>
      </p:cxnSp>
      <p:sp>
        <p:nvSpPr>
          <p:cNvPr id="3" name="Flowchart: Connector 2">
            <a:extLst>
              <a:ext uri="{FF2B5EF4-FFF2-40B4-BE49-F238E27FC236}">
                <a16:creationId xmlns:a16="http://schemas.microsoft.com/office/drawing/2014/main" id="{84D19528-F6F6-D897-47FE-A160FE679C49}"/>
              </a:ext>
            </a:extLst>
          </p:cNvPr>
          <p:cNvSpPr/>
          <p:nvPr/>
        </p:nvSpPr>
        <p:spPr>
          <a:xfrm>
            <a:off x="5925678" y="669938"/>
            <a:ext cx="346449" cy="376972"/>
          </a:xfrm>
          <a:prstGeom prst="flowChartConnector">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05CC6B-F019-5DB4-A5C6-89D3342963D6}"/>
              </a:ext>
            </a:extLst>
          </p:cNvPr>
          <p:cNvSpPr txBox="1"/>
          <p:nvPr/>
        </p:nvSpPr>
        <p:spPr>
          <a:xfrm>
            <a:off x="6469626" y="2549013"/>
            <a:ext cx="34068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313131"/>
                </a:solidFill>
                <a:latin typeface="Montserrat"/>
              </a:rPr>
              <a:t>Data Augmentation</a:t>
            </a:r>
            <a:endParaRPr lang="en-US" sz="2000" b="1">
              <a:latin typeface="Montserrat"/>
            </a:endParaRPr>
          </a:p>
          <a:p>
            <a:endParaRPr lang="en-US" sz="2000" b="1" dirty="0">
              <a:solidFill>
                <a:srgbClr val="313131"/>
              </a:solidFill>
              <a:latin typeface="Montserrat"/>
            </a:endParaRPr>
          </a:p>
        </p:txBody>
      </p:sp>
      <p:sp>
        <p:nvSpPr>
          <p:cNvPr id="5" name="TextBox 4">
            <a:extLst>
              <a:ext uri="{FF2B5EF4-FFF2-40B4-BE49-F238E27FC236}">
                <a16:creationId xmlns:a16="http://schemas.microsoft.com/office/drawing/2014/main" id="{99ED7885-CFEA-6922-38AB-DF2C2FCE97E5}"/>
              </a:ext>
            </a:extLst>
          </p:cNvPr>
          <p:cNvSpPr txBox="1"/>
          <p:nvPr/>
        </p:nvSpPr>
        <p:spPr>
          <a:xfrm>
            <a:off x="6469626" y="2966884"/>
            <a:ext cx="40213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13131"/>
                </a:solidFill>
                <a:latin typeface="Montserrat"/>
              </a:rPr>
              <a:t>Enhances dataset by flipping images horizontally</a:t>
            </a:r>
            <a:endParaRPr lang="en-US" sz="1600" dirty="0"/>
          </a:p>
        </p:txBody>
      </p:sp>
      <p:sp>
        <p:nvSpPr>
          <p:cNvPr id="6" name="Flowchart: Connector 5">
            <a:extLst>
              <a:ext uri="{FF2B5EF4-FFF2-40B4-BE49-F238E27FC236}">
                <a16:creationId xmlns:a16="http://schemas.microsoft.com/office/drawing/2014/main" id="{0FFD4C5B-C69F-7B18-B61B-2BB5E2706D0C}"/>
              </a:ext>
            </a:extLst>
          </p:cNvPr>
          <p:cNvSpPr/>
          <p:nvPr/>
        </p:nvSpPr>
        <p:spPr>
          <a:xfrm>
            <a:off x="5876515" y="2550356"/>
            <a:ext cx="346449" cy="376972"/>
          </a:xfrm>
          <a:prstGeom prst="flowChartConnector">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A3AD24-F2E9-D49E-3659-6B62E89F9C53}"/>
              </a:ext>
            </a:extLst>
          </p:cNvPr>
          <p:cNvSpPr txBox="1"/>
          <p:nvPr/>
        </p:nvSpPr>
        <p:spPr>
          <a:xfrm>
            <a:off x="2770239" y="68088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313131"/>
                </a:solidFill>
                <a:latin typeface="Montserrat"/>
              </a:rPr>
              <a:t>Creating and labeling Gestures</a:t>
            </a:r>
          </a:p>
        </p:txBody>
      </p:sp>
      <p:sp>
        <p:nvSpPr>
          <p:cNvPr id="8" name="TextBox 7">
            <a:extLst>
              <a:ext uri="{FF2B5EF4-FFF2-40B4-BE49-F238E27FC236}">
                <a16:creationId xmlns:a16="http://schemas.microsoft.com/office/drawing/2014/main" id="{99B8090B-01DB-EFCA-003F-876A467D3ADB}"/>
              </a:ext>
            </a:extLst>
          </p:cNvPr>
          <p:cNvSpPr txBox="1"/>
          <p:nvPr/>
        </p:nvSpPr>
        <p:spPr>
          <a:xfrm>
            <a:off x="2770240" y="1381433"/>
            <a:ext cx="34929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13131"/>
                </a:solidFill>
                <a:latin typeface="Montserrat"/>
              </a:rPr>
              <a:t>Captures images of different hand signs and stores them in directory after labeling.</a:t>
            </a:r>
            <a:endParaRPr lang="en-US" sz="1600" dirty="0"/>
          </a:p>
        </p:txBody>
      </p:sp>
      <p:sp>
        <p:nvSpPr>
          <p:cNvPr id="9" name="Flowchart: Connector 8">
            <a:extLst>
              <a:ext uri="{FF2B5EF4-FFF2-40B4-BE49-F238E27FC236}">
                <a16:creationId xmlns:a16="http://schemas.microsoft.com/office/drawing/2014/main" id="{3B35C460-1E1B-366F-EACB-A36CEF1FE70F}"/>
              </a:ext>
            </a:extLst>
          </p:cNvPr>
          <p:cNvSpPr/>
          <p:nvPr/>
        </p:nvSpPr>
        <p:spPr>
          <a:xfrm>
            <a:off x="5876514" y="4578258"/>
            <a:ext cx="346449" cy="376972"/>
          </a:xfrm>
          <a:prstGeom prst="flowChartConnector">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56E8750-C5BA-7B5B-69C3-0AD719F6BCC4}"/>
              </a:ext>
            </a:extLst>
          </p:cNvPr>
          <p:cNvSpPr txBox="1"/>
          <p:nvPr/>
        </p:nvSpPr>
        <p:spPr>
          <a:xfrm>
            <a:off x="2647336" y="4576916"/>
            <a:ext cx="28661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Montserrat"/>
              </a:rPr>
              <a:t>Preprocessing and dataset preparation</a:t>
            </a:r>
          </a:p>
        </p:txBody>
      </p:sp>
      <p:sp>
        <p:nvSpPr>
          <p:cNvPr id="11" name="TextBox 10">
            <a:extLst>
              <a:ext uri="{FF2B5EF4-FFF2-40B4-BE49-F238E27FC236}">
                <a16:creationId xmlns:a16="http://schemas.microsoft.com/office/drawing/2014/main" id="{14660800-5801-ECEC-2EAB-938E1C2614B6}"/>
              </a:ext>
            </a:extLst>
          </p:cNvPr>
          <p:cNvSpPr txBox="1"/>
          <p:nvPr/>
        </p:nvSpPr>
        <p:spPr>
          <a:xfrm>
            <a:off x="2770239" y="5289755"/>
            <a:ext cx="319794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Montserrat"/>
              </a:rPr>
              <a:t>Reads images, converts them to grayscale, and normalizes pixel values. Finally, splits the dataset.</a:t>
            </a:r>
            <a:endParaRPr lang="en-US" sz="1600" dirty="0"/>
          </a:p>
        </p:txBody>
      </p:sp>
      <p:pic>
        <p:nvPicPr>
          <p:cNvPr id="13" name="Picture 12" descr="A logo with green text&#10;&#10;AI-generated content may be incorrect.">
            <a:extLst>
              <a:ext uri="{FF2B5EF4-FFF2-40B4-BE49-F238E27FC236}">
                <a16:creationId xmlns:a16="http://schemas.microsoft.com/office/drawing/2014/main" id="{3B239088-EA38-1555-1557-1DCE7400D24C}"/>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
        <p:nvSpPr>
          <p:cNvPr id="15" name="TextBox 14">
            <a:extLst>
              <a:ext uri="{FF2B5EF4-FFF2-40B4-BE49-F238E27FC236}">
                <a16:creationId xmlns:a16="http://schemas.microsoft.com/office/drawing/2014/main" id="{C7956B47-764B-9220-FFD5-B7E953B33735}"/>
              </a:ext>
            </a:extLst>
          </p:cNvPr>
          <p:cNvSpPr txBox="1"/>
          <p:nvPr/>
        </p:nvSpPr>
        <p:spPr>
          <a:xfrm>
            <a:off x="632874" y="6454871"/>
            <a:ext cx="4771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11</a:t>
            </a:r>
            <a:endParaRPr lang="en-US" sz="2000" b="1" dirty="0"/>
          </a:p>
        </p:txBody>
      </p:sp>
    </p:spTree>
    <p:extLst>
      <p:ext uri="{BB962C8B-B14F-4D97-AF65-F5344CB8AC3E}">
        <p14:creationId xmlns:p14="http://schemas.microsoft.com/office/powerpoint/2010/main" val="2550855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9" grpId="0" animBg="1"/>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10C95-D779-A749-20DE-8691E0F92E9A}"/>
            </a:ext>
          </a:extLst>
        </p:cNvPr>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7F16A86E-8F92-6358-4FA2-374BF15AF0B1}"/>
              </a:ext>
            </a:extLst>
          </p:cNvPr>
          <p:cNvCxnSpPr/>
          <p:nvPr/>
        </p:nvCxnSpPr>
        <p:spPr>
          <a:xfrm flipH="1">
            <a:off x="6026426" y="2830"/>
            <a:ext cx="43209" cy="6865079"/>
          </a:xfrm>
          <a:prstGeom prst="straightConnector1">
            <a:avLst/>
          </a:prstGeom>
          <a:ln>
            <a:solidFill>
              <a:srgbClr val="BA987B"/>
            </a:solidFill>
          </a:ln>
        </p:spPr>
        <p:style>
          <a:lnRef idx="3">
            <a:schemeClr val="accent1"/>
          </a:lnRef>
          <a:fillRef idx="0">
            <a:schemeClr val="accent1"/>
          </a:fillRef>
          <a:effectRef idx="2">
            <a:schemeClr val="accent1"/>
          </a:effectRef>
          <a:fontRef idx="minor">
            <a:schemeClr val="tx1"/>
          </a:fontRef>
        </p:style>
      </p:cxnSp>
      <p:sp>
        <p:nvSpPr>
          <p:cNvPr id="3" name="Flowchart: Connector 2">
            <a:extLst>
              <a:ext uri="{FF2B5EF4-FFF2-40B4-BE49-F238E27FC236}">
                <a16:creationId xmlns:a16="http://schemas.microsoft.com/office/drawing/2014/main" id="{F76130BD-54D3-50D7-813A-3560239D350E}"/>
              </a:ext>
            </a:extLst>
          </p:cNvPr>
          <p:cNvSpPr/>
          <p:nvPr/>
        </p:nvSpPr>
        <p:spPr>
          <a:xfrm>
            <a:off x="5925678" y="669938"/>
            <a:ext cx="346449" cy="376972"/>
          </a:xfrm>
          <a:prstGeom prst="flowChartConnector">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604215-A917-1FA8-ED50-D4FFEC2059ED}"/>
              </a:ext>
            </a:extLst>
          </p:cNvPr>
          <p:cNvSpPr txBox="1"/>
          <p:nvPr/>
        </p:nvSpPr>
        <p:spPr>
          <a:xfrm>
            <a:off x="6469626" y="2549013"/>
            <a:ext cx="34068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00000"/>
                </a:solidFill>
                <a:latin typeface="Montserrat"/>
              </a:rPr>
              <a:t>Training </a:t>
            </a:r>
            <a:r>
              <a:rPr lang="en-US" sz="2000" b="1" dirty="0" err="1">
                <a:solidFill>
                  <a:srgbClr val="000000"/>
                </a:solidFill>
                <a:latin typeface="Montserrat"/>
              </a:rPr>
              <a:t>cnn</a:t>
            </a:r>
            <a:r>
              <a:rPr lang="en-US" sz="2000" b="1" dirty="0">
                <a:solidFill>
                  <a:srgbClr val="000000"/>
                </a:solidFill>
                <a:latin typeface="Montserrat"/>
              </a:rPr>
              <a:t> model</a:t>
            </a:r>
            <a:endParaRPr lang="en-US" b="1" dirty="0">
              <a:latin typeface="Calibri" panose="020F0502020204030204"/>
              <a:ea typeface="Calibri" panose="020F0502020204030204"/>
              <a:cs typeface="Calibri" panose="020F0502020204030204"/>
            </a:endParaRPr>
          </a:p>
          <a:p>
            <a:endParaRPr lang="en-US" sz="2000" b="1" dirty="0">
              <a:solidFill>
                <a:srgbClr val="313131"/>
              </a:solidFill>
              <a:latin typeface="Montserrat"/>
            </a:endParaRPr>
          </a:p>
          <a:p>
            <a:endParaRPr lang="en-US" sz="2000" b="1" dirty="0">
              <a:solidFill>
                <a:srgbClr val="313131"/>
              </a:solidFill>
              <a:latin typeface="Montserrat"/>
            </a:endParaRPr>
          </a:p>
        </p:txBody>
      </p:sp>
      <p:sp>
        <p:nvSpPr>
          <p:cNvPr id="5" name="TextBox 4">
            <a:extLst>
              <a:ext uri="{FF2B5EF4-FFF2-40B4-BE49-F238E27FC236}">
                <a16:creationId xmlns:a16="http://schemas.microsoft.com/office/drawing/2014/main" id="{FA431803-46D1-D157-FDA0-A2862878C803}"/>
              </a:ext>
            </a:extLst>
          </p:cNvPr>
          <p:cNvSpPr txBox="1"/>
          <p:nvPr/>
        </p:nvSpPr>
        <p:spPr>
          <a:xfrm>
            <a:off x="6469626" y="3016046"/>
            <a:ext cx="41688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000000"/>
                </a:solidFill>
                <a:latin typeface="Montserrat"/>
              </a:rPr>
              <a:t>Trains a CNN for sign language recognition and saves the best model in .h5 file.</a:t>
            </a:r>
            <a:endParaRPr lang="en-US" sz="1600" dirty="0"/>
          </a:p>
        </p:txBody>
      </p:sp>
      <p:sp>
        <p:nvSpPr>
          <p:cNvPr id="6" name="Flowchart: Connector 5">
            <a:extLst>
              <a:ext uri="{FF2B5EF4-FFF2-40B4-BE49-F238E27FC236}">
                <a16:creationId xmlns:a16="http://schemas.microsoft.com/office/drawing/2014/main" id="{93398029-F8AE-3936-FC54-D0AB29CED7E8}"/>
              </a:ext>
            </a:extLst>
          </p:cNvPr>
          <p:cNvSpPr/>
          <p:nvPr/>
        </p:nvSpPr>
        <p:spPr>
          <a:xfrm>
            <a:off x="5876515" y="2550356"/>
            <a:ext cx="346449" cy="376972"/>
          </a:xfrm>
          <a:prstGeom prst="flowChartConnector">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3082D8-139D-EE38-85E9-56B3B8CDAC03}"/>
              </a:ext>
            </a:extLst>
          </p:cNvPr>
          <p:cNvSpPr txBox="1"/>
          <p:nvPr/>
        </p:nvSpPr>
        <p:spPr>
          <a:xfrm>
            <a:off x="2647336" y="668594"/>
            <a:ext cx="28661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00000"/>
                </a:solidFill>
                <a:latin typeface="Montserrat"/>
              </a:rPr>
              <a:t>Preprocessing and dataset preparation</a:t>
            </a:r>
            <a:endParaRPr lang="en-US" dirty="0"/>
          </a:p>
        </p:txBody>
      </p:sp>
      <p:sp>
        <p:nvSpPr>
          <p:cNvPr id="8" name="TextBox 7">
            <a:extLst>
              <a:ext uri="{FF2B5EF4-FFF2-40B4-BE49-F238E27FC236}">
                <a16:creationId xmlns:a16="http://schemas.microsoft.com/office/drawing/2014/main" id="{54538AF7-AB51-454A-AD0C-8B9DD166C826}"/>
              </a:ext>
            </a:extLst>
          </p:cNvPr>
          <p:cNvSpPr txBox="1"/>
          <p:nvPr/>
        </p:nvSpPr>
        <p:spPr>
          <a:xfrm>
            <a:off x="2647337" y="1381433"/>
            <a:ext cx="34929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000000"/>
                </a:solidFill>
                <a:latin typeface="Montserrat"/>
              </a:rPr>
              <a:t>Reads images, converts them to grayscale, and normalizes pixel values. Finally, splits the dataset.</a:t>
            </a:r>
            <a:endParaRPr lang="en-US" dirty="0">
              <a:solidFill>
                <a:srgbClr val="000000"/>
              </a:solidFill>
            </a:endParaRPr>
          </a:p>
        </p:txBody>
      </p:sp>
      <p:sp>
        <p:nvSpPr>
          <p:cNvPr id="9" name="Flowchart: Connector 8">
            <a:extLst>
              <a:ext uri="{FF2B5EF4-FFF2-40B4-BE49-F238E27FC236}">
                <a16:creationId xmlns:a16="http://schemas.microsoft.com/office/drawing/2014/main" id="{F2723034-0D7B-8AE7-D3A0-5786BE2C85D6}"/>
              </a:ext>
            </a:extLst>
          </p:cNvPr>
          <p:cNvSpPr/>
          <p:nvPr/>
        </p:nvSpPr>
        <p:spPr>
          <a:xfrm>
            <a:off x="5876514" y="4578258"/>
            <a:ext cx="346449" cy="376972"/>
          </a:xfrm>
          <a:prstGeom prst="flowChartConnector">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CBF06F-7A6E-F394-1309-E5ACED88152C}"/>
              </a:ext>
            </a:extLst>
          </p:cNvPr>
          <p:cNvSpPr txBox="1"/>
          <p:nvPr/>
        </p:nvSpPr>
        <p:spPr>
          <a:xfrm>
            <a:off x="2770239" y="4576916"/>
            <a:ext cx="286610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Montserrat"/>
              </a:rPr>
              <a:t>Real-Time Gesture Recognition</a:t>
            </a:r>
            <a:endParaRPr lang="en-US"/>
          </a:p>
          <a:p>
            <a:endParaRPr lang="en-US" sz="2000" b="1" dirty="0">
              <a:latin typeface="Montserrat"/>
            </a:endParaRPr>
          </a:p>
        </p:txBody>
      </p:sp>
      <p:sp>
        <p:nvSpPr>
          <p:cNvPr id="11" name="TextBox 10">
            <a:extLst>
              <a:ext uri="{FF2B5EF4-FFF2-40B4-BE49-F238E27FC236}">
                <a16:creationId xmlns:a16="http://schemas.microsoft.com/office/drawing/2014/main" id="{6C4431E5-6EAD-2A68-E9B5-D86D9AD12866}"/>
              </a:ext>
            </a:extLst>
          </p:cNvPr>
          <p:cNvSpPr txBox="1"/>
          <p:nvPr/>
        </p:nvSpPr>
        <p:spPr>
          <a:xfrm>
            <a:off x="2807109" y="5289755"/>
            <a:ext cx="31487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Montserrat"/>
              </a:rPr>
              <a:t>Converts recognized gestures into text and speech output</a:t>
            </a:r>
            <a:endParaRPr lang="en-US" sz="1600" dirty="0"/>
          </a:p>
        </p:txBody>
      </p:sp>
      <p:pic>
        <p:nvPicPr>
          <p:cNvPr id="13" name="Picture 12" descr="A logo with green text&#10;&#10;AI-generated content may be incorrect.">
            <a:extLst>
              <a:ext uri="{FF2B5EF4-FFF2-40B4-BE49-F238E27FC236}">
                <a16:creationId xmlns:a16="http://schemas.microsoft.com/office/drawing/2014/main" id="{A3D5B053-1D57-54F7-4271-EA17BDF5F437}"/>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
        <p:nvSpPr>
          <p:cNvPr id="15" name="TextBox 14">
            <a:extLst>
              <a:ext uri="{FF2B5EF4-FFF2-40B4-BE49-F238E27FC236}">
                <a16:creationId xmlns:a16="http://schemas.microsoft.com/office/drawing/2014/main" id="{E9A52354-641B-0008-F231-FC128E9E7630}"/>
              </a:ext>
            </a:extLst>
          </p:cNvPr>
          <p:cNvSpPr txBox="1"/>
          <p:nvPr/>
        </p:nvSpPr>
        <p:spPr>
          <a:xfrm>
            <a:off x="632874" y="6454871"/>
            <a:ext cx="6062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12</a:t>
            </a:r>
            <a:endParaRPr lang="en-US" sz="2000" b="1" dirty="0"/>
          </a:p>
        </p:txBody>
      </p:sp>
    </p:spTree>
    <p:extLst>
      <p:ext uri="{BB962C8B-B14F-4D97-AF65-F5344CB8AC3E}">
        <p14:creationId xmlns:p14="http://schemas.microsoft.com/office/powerpoint/2010/main" val="3923701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9" grpId="0" animBg="1"/>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AI-generated content may be incorrect.">
            <a:extLst>
              <a:ext uri="{FF2B5EF4-FFF2-40B4-BE49-F238E27FC236}">
                <a16:creationId xmlns:a16="http://schemas.microsoft.com/office/drawing/2014/main" id="{31345EAC-820C-76F9-3D82-A255834F65D5}"/>
              </a:ext>
            </a:extLst>
          </p:cNvPr>
          <p:cNvPicPr>
            <a:picLocks noChangeAspect="1"/>
          </p:cNvPicPr>
          <p:nvPr/>
        </p:nvPicPr>
        <p:blipFill>
          <a:blip r:embed="rId2"/>
          <a:stretch>
            <a:fillRect/>
          </a:stretch>
        </p:blipFill>
        <p:spPr>
          <a:xfrm>
            <a:off x="424145" y="314716"/>
            <a:ext cx="6096000" cy="2443754"/>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8201809E-8772-055C-2378-7C9F9FE5AF20}"/>
              </a:ext>
            </a:extLst>
          </p:cNvPr>
          <p:cNvPicPr>
            <a:picLocks noChangeAspect="1"/>
          </p:cNvPicPr>
          <p:nvPr/>
        </p:nvPicPr>
        <p:blipFill>
          <a:blip r:embed="rId3"/>
          <a:stretch>
            <a:fillRect/>
          </a:stretch>
        </p:blipFill>
        <p:spPr>
          <a:xfrm>
            <a:off x="421845" y="2898937"/>
            <a:ext cx="6096000" cy="3497558"/>
          </a:xfrm>
          <a:prstGeom prst="rect">
            <a:avLst/>
          </a:prstGeom>
        </p:spPr>
      </p:pic>
      <p:pic>
        <p:nvPicPr>
          <p:cNvPr id="4" name="Picture 3" descr="A group of white objects on a black background&#10;&#10;AI-generated content may be incorrect.">
            <a:extLst>
              <a:ext uri="{FF2B5EF4-FFF2-40B4-BE49-F238E27FC236}">
                <a16:creationId xmlns:a16="http://schemas.microsoft.com/office/drawing/2014/main" id="{F4C99EF7-AC3C-BD43-50CD-C6E4352B40D9}"/>
              </a:ext>
            </a:extLst>
          </p:cNvPr>
          <p:cNvPicPr>
            <a:picLocks noChangeAspect="1"/>
          </p:cNvPicPr>
          <p:nvPr/>
        </p:nvPicPr>
        <p:blipFill>
          <a:blip r:embed="rId4"/>
          <a:stretch>
            <a:fillRect/>
          </a:stretch>
        </p:blipFill>
        <p:spPr>
          <a:xfrm>
            <a:off x="6970445" y="1930347"/>
            <a:ext cx="5021934" cy="2440013"/>
          </a:xfrm>
          <a:prstGeom prst="rect">
            <a:avLst/>
          </a:prstGeom>
        </p:spPr>
      </p:pic>
      <p:pic>
        <p:nvPicPr>
          <p:cNvPr id="6" name="Picture 5" descr="A logo with green text&#10;&#10;AI-generated content may be incorrect.">
            <a:extLst>
              <a:ext uri="{FF2B5EF4-FFF2-40B4-BE49-F238E27FC236}">
                <a16:creationId xmlns:a16="http://schemas.microsoft.com/office/drawing/2014/main" id="{441674C8-0925-4FDE-4238-97E6ACEDE6A4}"/>
              </a:ext>
            </a:extLst>
          </p:cNvPr>
          <p:cNvPicPr>
            <a:picLocks noChangeAspect="1"/>
          </p:cNvPicPr>
          <p:nvPr/>
        </p:nvPicPr>
        <p:blipFill>
          <a:blip r:embed="rId5"/>
          <a:srcRect l="-562" t="27027" r="73034" b="29730"/>
          <a:stretch/>
        </p:blipFill>
        <p:spPr>
          <a:xfrm>
            <a:off x="2784" y="6446326"/>
            <a:ext cx="632983" cy="415614"/>
          </a:xfrm>
          <a:prstGeom prst="rect">
            <a:avLst/>
          </a:prstGeom>
          <a:ln>
            <a:noFill/>
          </a:ln>
        </p:spPr>
      </p:pic>
      <p:sp>
        <p:nvSpPr>
          <p:cNvPr id="8" name="TextBox 7">
            <a:extLst>
              <a:ext uri="{FF2B5EF4-FFF2-40B4-BE49-F238E27FC236}">
                <a16:creationId xmlns:a16="http://schemas.microsoft.com/office/drawing/2014/main" id="{42955672-27BC-922C-7263-837B3C9E8DA1}"/>
              </a:ext>
            </a:extLst>
          </p:cNvPr>
          <p:cNvSpPr txBox="1"/>
          <p:nvPr/>
        </p:nvSpPr>
        <p:spPr>
          <a:xfrm>
            <a:off x="632874" y="6454871"/>
            <a:ext cx="6191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13</a:t>
            </a:r>
            <a:endParaRPr lang="en-US" sz="2000" b="1" dirty="0"/>
          </a:p>
        </p:txBody>
      </p:sp>
    </p:spTree>
    <p:extLst>
      <p:ext uri="{BB962C8B-B14F-4D97-AF65-F5344CB8AC3E}">
        <p14:creationId xmlns:p14="http://schemas.microsoft.com/office/powerpoint/2010/main" val="408870809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790720-35DC-2F88-0A3B-FE405C5897BF}"/>
              </a:ext>
            </a:extLst>
          </p:cNvPr>
          <p:cNvSpPr/>
          <p:nvPr/>
        </p:nvSpPr>
        <p:spPr>
          <a:xfrm>
            <a:off x="0" y="968230"/>
            <a:ext cx="12174605" cy="4643921"/>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13B9F-D20D-E430-A48F-EC9CB3BC398B}"/>
              </a:ext>
            </a:extLst>
          </p:cNvPr>
          <p:cNvSpPr>
            <a:spLocks noGrp="1"/>
          </p:cNvSpPr>
          <p:nvPr>
            <p:ph type="title" idx="4294967295"/>
          </p:nvPr>
        </p:nvSpPr>
        <p:spPr>
          <a:xfrm>
            <a:off x="6682272" y="1296988"/>
            <a:ext cx="3443287" cy="815975"/>
          </a:xfrm>
        </p:spPr>
        <p:txBody>
          <a:bodyPr anchor="b">
            <a:normAutofit/>
          </a:bodyPr>
          <a:lstStyle/>
          <a:p>
            <a:r>
              <a:rPr lang="en-IN" sz="4000" b="1" dirty="0">
                <a:latin typeface="Montserrat"/>
              </a:rPr>
              <a:t>Challenges </a:t>
            </a:r>
          </a:p>
        </p:txBody>
      </p:sp>
      <p:sp>
        <p:nvSpPr>
          <p:cNvPr id="3" name="Content Placeholder 2">
            <a:extLst>
              <a:ext uri="{FF2B5EF4-FFF2-40B4-BE49-F238E27FC236}">
                <a16:creationId xmlns:a16="http://schemas.microsoft.com/office/drawing/2014/main" id="{F4DA4ED9-7992-F202-283F-E975D007880D}"/>
              </a:ext>
            </a:extLst>
          </p:cNvPr>
          <p:cNvSpPr>
            <a:spLocks noGrp="1"/>
          </p:cNvSpPr>
          <p:nvPr>
            <p:ph idx="4294967295"/>
          </p:nvPr>
        </p:nvSpPr>
        <p:spPr>
          <a:xfrm>
            <a:off x="6231018" y="2456158"/>
            <a:ext cx="4346575" cy="1936750"/>
          </a:xfrm>
        </p:spPr>
        <p:txBody>
          <a:bodyPr vert="horz" lIns="91440" tIns="45720" rIns="91440" bIns="45720" rtlCol="0" anchor="t">
            <a:normAutofit/>
          </a:bodyPr>
          <a:lstStyle/>
          <a:p>
            <a:pPr>
              <a:lnSpc>
                <a:spcPct val="150000"/>
              </a:lnSpc>
              <a:buFont typeface="Courier New"/>
              <a:buChar char="o"/>
            </a:pPr>
            <a:r>
              <a:rPr lang="en-IN" sz="1600" dirty="0">
                <a:latin typeface="Montserrat"/>
              </a:rPr>
              <a:t>Low accuracy on complex gestures</a:t>
            </a:r>
            <a:endParaRPr lang="en-US" sz="1600" dirty="0">
              <a:latin typeface="Montserrat"/>
            </a:endParaRPr>
          </a:p>
          <a:p>
            <a:pPr>
              <a:lnSpc>
                <a:spcPct val="150000"/>
              </a:lnSpc>
              <a:buFont typeface="Courier New"/>
              <a:buChar char="o"/>
            </a:pPr>
            <a:r>
              <a:rPr lang="en-IN" sz="1600" dirty="0">
                <a:latin typeface="Montserrat"/>
              </a:rPr>
              <a:t>Background Noise in Camera Feed</a:t>
            </a:r>
          </a:p>
          <a:p>
            <a:pPr>
              <a:lnSpc>
                <a:spcPct val="150000"/>
              </a:lnSpc>
              <a:buFont typeface="Courier New"/>
              <a:buChar char="o"/>
            </a:pPr>
            <a:r>
              <a:rPr lang="en-IN" sz="1600" dirty="0">
                <a:latin typeface="Montserrat"/>
              </a:rPr>
              <a:t>Sign Variation Across Users</a:t>
            </a:r>
          </a:p>
          <a:p>
            <a:pPr marL="0" indent="0">
              <a:buNone/>
            </a:pPr>
            <a:endParaRPr lang="en-IN" sz="2000">
              <a:ea typeface="Calibri"/>
              <a:cs typeface="Calibri"/>
            </a:endParaRPr>
          </a:p>
          <a:p>
            <a:pPr>
              <a:buFont typeface="Courier New" panose="020B0604020202020204" pitchFamily="34" charset="0"/>
              <a:buChar char="o"/>
            </a:pPr>
            <a:endParaRPr lang="en-IN" sz="2000">
              <a:ea typeface="Calibri"/>
              <a:cs typeface="Calibri"/>
            </a:endParaRPr>
          </a:p>
        </p:txBody>
      </p:sp>
      <p:pic>
        <p:nvPicPr>
          <p:cNvPr id="9" name="Picture 8" descr="A person pushing a rock&#10;&#10;AI-generated content may be incorrect.">
            <a:extLst>
              <a:ext uri="{FF2B5EF4-FFF2-40B4-BE49-F238E27FC236}">
                <a16:creationId xmlns:a16="http://schemas.microsoft.com/office/drawing/2014/main" id="{88AA8F0B-1D05-34F4-892F-419B50AB2151}"/>
              </a:ext>
            </a:extLst>
          </p:cNvPr>
          <p:cNvPicPr>
            <a:picLocks noChangeAspect="1"/>
          </p:cNvPicPr>
          <p:nvPr/>
        </p:nvPicPr>
        <p:blipFill>
          <a:blip r:embed="rId2"/>
          <a:srcRect l="14773" t="10247" r="16761" b="9753"/>
          <a:stretch/>
        </p:blipFill>
        <p:spPr>
          <a:xfrm>
            <a:off x="-6307" y="1283520"/>
            <a:ext cx="5052967" cy="4013673"/>
          </a:xfrm>
          <a:prstGeom prst="rect">
            <a:avLst/>
          </a:prstGeom>
        </p:spPr>
      </p:pic>
      <p:pic>
        <p:nvPicPr>
          <p:cNvPr id="6" name="Picture 5" descr="A logo with green text&#10;&#10;AI-generated content may be incorrect.">
            <a:extLst>
              <a:ext uri="{FF2B5EF4-FFF2-40B4-BE49-F238E27FC236}">
                <a16:creationId xmlns:a16="http://schemas.microsoft.com/office/drawing/2014/main" id="{CC35AA53-897D-8A60-625E-FF946C7F4B53}"/>
              </a:ext>
            </a:extLst>
          </p:cNvPr>
          <p:cNvPicPr>
            <a:picLocks noChangeAspect="1"/>
          </p:cNvPicPr>
          <p:nvPr/>
        </p:nvPicPr>
        <p:blipFill>
          <a:blip r:embed="rId3"/>
          <a:srcRect l="-562" t="27027" r="73034" b="29730"/>
          <a:stretch/>
        </p:blipFill>
        <p:spPr>
          <a:xfrm>
            <a:off x="2784" y="6446326"/>
            <a:ext cx="632983" cy="415614"/>
          </a:xfrm>
          <a:prstGeom prst="rect">
            <a:avLst/>
          </a:prstGeom>
          <a:ln>
            <a:noFill/>
          </a:ln>
        </p:spPr>
      </p:pic>
      <p:sp>
        <p:nvSpPr>
          <p:cNvPr id="8" name="TextBox 7">
            <a:extLst>
              <a:ext uri="{FF2B5EF4-FFF2-40B4-BE49-F238E27FC236}">
                <a16:creationId xmlns:a16="http://schemas.microsoft.com/office/drawing/2014/main" id="{2B198AAD-3512-1B15-C90A-F942F3671398}"/>
              </a:ext>
            </a:extLst>
          </p:cNvPr>
          <p:cNvSpPr txBox="1"/>
          <p:nvPr/>
        </p:nvSpPr>
        <p:spPr>
          <a:xfrm>
            <a:off x="632874" y="6454871"/>
            <a:ext cx="6191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14</a:t>
            </a:r>
            <a:endParaRPr lang="en-US" sz="2000" b="1" dirty="0"/>
          </a:p>
        </p:txBody>
      </p:sp>
    </p:spTree>
    <p:extLst>
      <p:ext uri="{BB962C8B-B14F-4D97-AF65-F5344CB8AC3E}">
        <p14:creationId xmlns:p14="http://schemas.microsoft.com/office/powerpoint/2010/main" val="34971687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CF52D4-7B5A-593B-76C3-1C9ED8C3AF0C}"/>
              </a:ext>
            </a:extLst>
          </p:cNvPr>
          <p:cNvSpPr/>
          <p:nvPr/>
        </p:nvSpPr>
        <p:spPr>
          <a:xfrm>
            <a:off x="0" y="896983"/>
            <a:ext cx="12198175" cy="47245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DEAF59C-C9A6-9A21-79A4-F744357EDE37}"/>
              </a:ext>
            </a:extLst>
          </p:cNvPr>
          <p:cNvSpPr txBox="1">
            <a:spLocks/>
          </p:cNvSpPr>
          <p:nvPr/>
        </p:nvSpPr>
        <p:spPr>
          <a:xfrm>
            <a:off x="151565" y="1454229"/>
            <a:ext cx="3549649" cy="9033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dirty="0"/>
              <a:t>Solutions</a:t>
            </a:r>
            <a:endParaRPr lang="en-US"/>
          </a:p>
        </p:txBody>
      </p:sp>
      <p:sp>
        <p:nvSpPr>
          <p:cNvPr id="5" name="TextBox 4">
            <a:extLst>
              <a:ext uri="{FF2B5EF4-FFF2-40B4-BE49-F238E27FC236}">
                <a16:creationId xmlns:a16="http://schemas.microsoft.com/office/drawing/2014/main" id="{60748D42-4B0F-A938-6D65-3959C0F8BFA7}"/>
              </a:ext>
            </a:extLst>
          </p:cNvPr>
          <p:cNvSpPr txBox="1"/>
          <p:nvPr/>
        </p:nvSpPr>
        <p:spPr>
          <a:xfrm>
            <a:off x="876693" y="2644088"/>
            <a:ext cx="4920124" cy="197299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 indent="-285750">
              <a:lnSpc>
                <a:spcPct val="150000"/>
              </a:lnSpc>
              <a:spcAft>
                <a:spcPts val="600"/>
              </a:spcAft>
              <a:buFont typeface="Courier New" panose="020B0604020202020204" pitchFamily="34" charset="0"/>
              <a:buChar char="o"/>
            </a:pPr>
            <a:r>
              <a:rPr lang="en-US" sz="1600" dirty="0"/>
              <a:t>Increased dataset size &amp; used data augmentation.</a:t>
            </a:r>
            <a:endParaRPr lang="en-US" sz="1600" dirty="0">
              <a:ea typeface="Calibri"/>
              <a:cs typeface="Calibri"/>
            </a:endParaRPr>
          </a:p>
          <a:p>
            <a:pPr marL="57150" indent="-285750">
              <a:lnSpc>
                <a:spcPct val="150000"/>
              </a:lnSpc>
              <a:spcAft>
                <a:spcPts val="600"/>
              </a:spcAft>
              <a:buFont typeface="Courier New" panose="020B0604020202020204" pitchFamily="34" charset="0"/>
              <a:buChar char="o"/>
            </a:pPr>
            <a:r>
              <a:rPr lang="en-US" sz="1600" dirty="0"/>
              <a:t>Applied image thresholding &amp; hand segmentation.</a:t>
            </a:r>
            <a:endParaRPr lang="en-US" sz="1600" dirty="0">
              <a:ea typeface="Calibri"/>
              <a:cs typeface="Calibri"/>
            </a:endParaRPr>
          </a:p>
          <a:p>
            <a:pPr marL="57150" indent="-285750">
              <a:lnSpc>
                <a:spcPct val="150000"/>
              </a:lnSpc>
              <a:spcAft>
                <a:spcPts val="600"/>
              </a:spcAft>
              <a:buFont typeface="Courier New" panose="020B0604020202020204" pitchFamily="34" charset="0"/>
              <a:buChar char="o"/>
            </a:pPr>
            <a:r>
              <a:rPr lang="en-US" sz="1600" dirty="0"/>
              <a:t>Added multiple variations for each gesture.</a:t>
            </a:r>
            <a:endParaRPr lang="en-US" sz="1600" dirty="0">
              <a:ea typeface="Calibri"/>
              <a:cs typeface="Calibri"/>
            </a:endParaRPr>
          </a:p>
        </p:txBody>
      </p:sp>
      <p:pic>
        <p:nvPicPr>
          <p:cNvPr id="6" name="Picture 5" descr="A group of people building a light bulb&#10;&#10;AI-generated content may be incorrect.">
            <a:extLst>
              <a:ext uri="{FF2B5EF4-FFF2-40B4-BE49-F238E27FC236}">
                <a16:creationId xmlns:a16="http://schemas.microsoft.com/office/drawing/2014/main" id="{31EF715B-138A-47FA-7075-49D48E90B91D}"/>
              </a:ext>
            </a:extLst>
          </p:cNvPr>
          <p:cNvPicPr>
            <a:picLocks noChangeAspect="1"/>
          </p:cNvPicPr>
          <p:nvPr/>
        </p:nvPicPr>
        <p:blipFill>
          <a:blip r:embed="rId2"/>
          <a:srcRect l="12681" t="6004" r="125" b="5097"/>
          <a:stretch/>
        </p:blipFill>
        <p:spPr>
          <a:xfrm>
            <a:off x="6090383" y="1112113"/>
            <a:ext cx="6098878" cy="4197948"/>
          </a:xfrm>
          <a:prstGeom prst="rect">
            <a:avLst/>
          </a:prstGeom>
        </p:spPr>
      </p:pic>
      <p:grpSp>
        <p:nvGrpSpPr>
          <p:cNvPr id="11" name="Group 10">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2" name="Rectangle 11">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logo with green text&#10;&#10;AI-generated content may be incorrect.">
            <a:extLst>
              <a:ext uri="{FF2B5EF4-FFF2-40B4-BE49-F238E27FC236}">
                <a16:creationId xmlns:a16="http://schemas.microsoft.com/office/drawing/2014/main" id="{706C8370-32BF-1A2D-CBCA-0108AE5767B9}"/>
              </a:ext>
            </a:extLst>
          </p:cNvPr>
          <p:cNvPicPr>
            <a:picLocks noChangeAspect="1"/>
          </p:cNvPicPr>
          <p:nvPr/>
        </p:nvPicPr>
        <p:blipFill>
          <a:blip r:embed="rId3"/>
          <a:srcRect l="-562" t="27027" r="73034" b="29730"/>
          <a:stretch/>
        </p:blipFill>
        <p:spPr>
          <a:xfrm>
            <a:off x="2784" y="6446326"/>
            <a:ext cx="632983" cy="415614"/>
          </a:xfrm>
          <a:prstGeom prst="rect">
            <a:avLst/>
          </a:prstGeom>
          <a:ln>
            <a:noFill/>
          </a:ln>
        </p:spPr>
      </p:pic>
      <p:sp>
        <p:nvSpPr>
          <p:cNvPr id="9" name="TextBox 8">
            <a:extLst>
              <a:ext uri="{FF2B5EF4-FFF2-40B4-BE49-F238E27FC236}">
                <a16:creationId xmlns:a16="http://schemas.microsoft.com/office/drawing/2014/main" id="{73152CFF-D188-84BC-1EEA-8371C8381325}"/>
              </a:ext>
            </a:extLst>
          </p:cNvPr>
          <p:cNvSpPr txBox="1"/>
          <p:nvPr/>
        </p:nvSpPr>
        <p:spPr>
          <a:xfrm>
            <a:off x="632874" y="6454871"/>
            <a:ext cx="6191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15</a:t>
            </a:r>
            <a:endParaRPr lang="en-US" sz="2000" b="1" dirty="0"/>
          </a:p>
        </p:txBody>
      </p:sp>
    </p:spTree>
    <p:extLst>
      <p:ext uri="{BB962C8B-B14F-4D97-AF65-F5344CB8AC3E}">
        <p14:creationId xmlns:p14="http://schemas.microsoft.com/office/powerpoint/2010/main" val="401444933"/>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A0107-4202-4361-6B9B-2AAF3C0541E8}"/>
              </a:ext>
            </a:extLst>
          </p:cNvPr>
          <p:cNvSpPr>
            <a:spLocks noGrp="1"/>
          </p:cNvSpPr>
          <p:nvPr>
            <p:ph type="title"/>
          </p:nvPr>
        </p:nvSpPr>
        <p:spPr>
          <a:xfrm>
            <a:off x="1043631" y="809898"/>
            <a:ext cx="9942716" cy="1554480"/>
          </a:xfrm>
        </p:spPr>
        <p:txBody>
          <a:bodyPr anchor="ctr">
            <a:normAutofit/>
          </a:bodyPr>
          <a:lstStyle/>
          <a:p>
            <a:r>
              <a:rPr lang="en-IN" sz="4800" b="1" dirty="0">
                <a:latin typeface="Montserrat"/>
              </a:rPr>
              <a:t>Future Scope</a:t>
            </a:r>
          </a:p>
        </p:txBody>
      </p:sp>
      <p:sp>
        <p:nvSpPr>
          <p:cNvPr id="3" name="Content Placeholder 2">
            <a:extLst>
              <a:ext uri="{FF2B5EF4-FFF2-40B4-BE49-F238E27FC236}">
                <a16:creationId xmlns:a16="http://schemas.microsoft.com/office/drawing/2014/main" id="{BEBD1CFE-014B-2624-B103-D1F9FFBE0898}"/>
              </a:ext>
            </a:extLst>
          </p:cNvPr>
          <p:cNvSpPr>
            <a:spLocks noGrp="1"/>
          </p:cNvSpPr>
          <p:nvPr>
            <p:ph idx="1"/>
          </p:nvPr>
        </p:nvSpPr>
        <p:spPr>
          <a:xfrm>
            <a:off x="1045028" y="3043352"/>
            <a:ext cx="10018810" cy="2556387"/>
          </a:xfrm>
        </p:spPr>
        <p:txBody>
          <a:bodyPr anchor="ctr">
            <a:normAutofit/>
          </a:bodyPr>
          <a:lstStyle/>
          <a:p>
            <a:pPr>
              <a:lnSpc>
                <a:spcPct val="150000"/>
              </a:lnSpc>
            </a:pPr>
            <a:r>
              <a:rPr lang="en-US" sz="1800" dirty="0">
                <a:latin typeface="Montserrat"/>
              </a:rPr>
              <a:t>Mobile App Deployment for accessibility.</a:t>
            </a:r>
            <a:endParaRPr lang="en-US" sz="1800">
              <a:latin typeface="Montserrat"/>
              <a:ea typeface="Calibri"/>
              <a:cs typeface="Calibri"/>
            </a:endParaRPr>
          </a:p>
          <a:p>
            <a:pPr>
              <a:lnSpc>
                <a:spcPct val="150000"/>
              </a:lnSpc>
            </a:pPr>
            <a:r>
              <a:rPr lang="en-US" sz="1800" dirty="0">
                <a:latin typeface="Montserrat"/>
              </a:rPr>
              <a:t>Integration with Virtual Assistants (Alexa, Google Assistant).</a:t>
            </a:r>
            <a:endParaRPr lang="en-IN" sz="2400" dirty="0">
              <a:latin typeface="Montserrat"/>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descr="A logo with green text&#10;&#10;AI-generated content may be incorrect.">
            <a:extLst>
              <a:ext uri="{FF2B5EF4-FFF2-40B4-BE49-F238E27FC236}">
                <a16:creationId xmlns:a16="http://schemas.microsoft.com/office/drawing/2014/main" id="{725811AB-13FD-4402-6986-DB40A114FA2D}"/>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
        <p:nvSpPr>
          <p:cNvPr id="18" name="TextBox 17">
            <a:extLst>
              <a:ext uri="{FF2B5EF4-FFF2-40B4-BE49-F238E27FC236}">
                <a16:creationId xmlns:a16="http://schemas.microsoft.com/office/drawing/2014/main" id="{385CE6EB-828C-3721-966C-9A7A18064AAA}"/>
              </a:ext>
            </a:extLst>
          </p:cNvPr>
          <p:cNvSpPr txBox="1"/>
          <p:nvPr/>
        </p:nvSpPr>
        <p:spPr>
          <a:xfrm>
            <a:off x="632874" y="6454871"/>
            <a:ext cx="6191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16</a:t>
            </a:r>
            <a:endParaRPr lang="en-US" sz="2000" b="1" dirty="0"/>
          </a:p>
        </p:txBody>
      </p:sp>
    </p:spTree>
    <p:extLst>
      <p:ext uri="{BB962C8B-B14F-4D97-AF65-F5344CB8AC3E}">
        <p14:creationId xmlns:p14="http://schemas.microsoft.com/office/powerpoint/2010/main" val="294404675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6E9B-9836-5AB1-68CA-0BCD82654BA6}"/>
              </a:ext>
            </a:extLst>
          </p:cNvPr>
          <p:cNvSpPr>
            <a:spLocks noGrp="1"/>
          </p:cNvSpPr>
          <p:nvPr>
            <p:ph type="title"/>
          </p:nvPr>
        </p:nvSpPr>
        <p:spPr/>
        <p:txBody>
          <a:bodyPr/>
          <a:lstStyle/>
          <a:p>
            <a:pPr algn="ctr"/>
            <a:r>
              <a:rPr lang="en-IN" b="1" dirty="0">
                <a:latin typeface="Montserrat"/>
              </a:rPr>
              <a:t>Applications</a:t>
            </a:r>
            <a:endParaRPr lang="en-US">
              <a:latin typeface="Calibri Light" panose="020F0302020204030204"/>
              <a:ea typeface="Calibri Light" panose="020F0302020204030204"/>
              <a:cs typeface="Calibri Light" panose="020F0302020204030204"/>
            </a:endParaRPr>
          </a:p>
        </p:txBody>
      </p:sp>
      <p:sp>
        <p:nvSpPr>
          <p:cNvPr id="5" name="Rectangle: Rounded Corners 4">
            <a:extLst>
              <a:ext uri="{FF2B5EF4-FFF2-40B4-BE49-F238E27FC236}">
                <a16:creationId xmlns:a16="http://schemas.microsoft.com/office/drawing/2014/main" id="{1883DD92-3989-8D19-80CF-7EFE8BEE57E2}"/>
              </a:ext>
            </a:extLst>
          </p:cNvPr>
          <p:cNvSpPr/>
          <p:nvPr/>
        </p:nvSpPr>
        <p:spPr>
          <a:xfrm>
            <a:off x="857002" y="364681"/>
            <a:ext cx="10411671" cy="12763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with green text&#10;&#10;AI-generated content may be incorrect.">
            <a:extLst>
              <a:ext uri="{FF2B5EF4-FFF2-40B4-BE49-F238E27FC236}">
                <a16:creationId xmlns:a16="http://schemas.microsoft.com/office/drawing/2014/main" id="{AB682C6D-8180-65EA-6715-3C5C35048D70}"/>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
        <p:nvSpPr>
          <p:cNvPr id="10" name="Rectangle 9">
            <a:extLst>
              <a:ext uri="{FF2B5EF4-FFF2-40B4-BE49-F238E27FC236}">
                <a16:creationId xmlns:a16="http://schemas.microsoft.com/office/drawing/2014/main" id="{E0F03007-E29C-4221-1DFF-2EABDAFEAC23}"/>
              </a:ext>
            </a:extLst>
          </p:cNvPr>
          <p:cNvSpPr/>
          <p:nvPr/>
        </p:nvSpPr>
        <p:spPr>
          <a:xfrm>
            <a:off x="8493723" y="2479836"/>
            <a:ext cx="2789817" cy="291745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b="1" dirty="0">
              <a:solidFill>
                <a:srgbClr val="000000"/>
              </a:solidFill>
              <a:latin typeface="Montserrat"/>
              <a:ea typeface="inherit"/>
              <a:cs typeface="inherit"/>
            </a:endParaRPr>
          </a:p>
          <a:p>
            <a:pPr algn="ctr"/>
            <a:endParaRPr lang="en-US" b="1" dirty="0">
              <a:solidFill>
                <a:srgbClr val="000000"/>
              </a:solidFill>
              <a:latin typeface="Montserrat"/>
              <a:ea typeface="inherit"/>
              <a:cs typeface="inherit"/>
            </a:endParaRPr>
          </a:p>
          <a:p>
            <a:pPr algn="ctr"/>
            <a:endParaRPr lang="en-US" b="1" dirty="0">
              <a:solidFill>
                <a:srgbClr val="000000"/>
              </a:solidFill>
              <a:latin typeface="Montserrat"/>
              <a:ea typeface="inherit"/>
              <a:cs typeface="inherit"/>
            </a:endParaRPr>
          </a:p>
          <a:p>
            <a:pPr algn="ctr"/>
            <a:r>
              <a:rPr lang="en-US" b="1" dirty="0">
                <a:solidFill>
                  <a:srgbClr val="000000"/>
                </a:solidFill>
                <a:latin typeface="Montserrat"/>
                <a:ea typeface="inherit"/>
                <a:cs typeface="inherit"/>
              </a:rPr>
              <a:t>Customer Service</a:t>
            </a:r>
            <a:endParaRPr lang="en-US" dirty="0">
              <a:ea typeface="Calibri"/>
              <a:cs typeface="Calibri"/>
            </a:endParaRPr>
          </a:p>
          <a:p>
            <a:pPr algn="ctr"/>
            <a:r>
              <a:rPr lang="en-US" sz="1600" dirty="0">
                <a:solidFill>
                  <a:srgbClr val="000000"/>
                </a:solidFill>
                <a:latin typeface="Montserrat"/>
                <a:ea typeface="inherit"/>
                <a:cs typeface="inherit"/>
              </a:rPr>
              <a:t>Improving accessibility in businesses.</a:t>
            </a:r>
            <a:endParaRPr lang="en-US" sz="1600" dirty="0">
              <a:latin typeface="Montserrat"/>
            </a:endParaRPr>
          </a:p>
        </p:txBody>
      </p:sp>
      <p:sp>
        <p:nvSpPr>
          <p:cNvPr id="12" name="Rectangle 9">
            <a:extLst>
              <a:ext uri="{FF2B5EF4-FFF2-40B4-BE49-F238E27FC236}">
                <a16:creationId xmlns:a16="http://schemas.microsoft.com/office/drawing/2014/main" id="{2AD438AF-8426-5E6A-6117-400B4B758520}"/>
              </a:ext>
            </a:extLst>
          </p:cNvPr>
          <p:cNvSpPr/>
          <p:nvPr/>
        </p:nvSpPr>
        <p:spPr>
          <a:xfrm>
            <a:off x="4670807" y="2479835"/>
            <a:ext cx="2789817" cy="291745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b="1" dirty="0">
              <a:solidFill>
                <a:srgbClr val="000000"/>
              </a:solidFill>
              <a:latin typeface="Montserrat"/>
              <a:ea typeface="inherit"/>
              <a:cs typeface="inherit"/>
            </a:endParaRPr>
          </a:p>
          <a:p>
            <a:pPr algn="ctr"/>
            <a:endParaRPr lang="en-US" b="1" dirty="0">
              <a:solidFill>
                <a:srgbClr val="000000"/>
              </a:solidFill>
              <a:latin typeface="Montserrat"/>
              <a:ea typeface="inherit"/>
              <a:cs typeface="inherit"/>
            </a:endParaRPr>
          </a:p>
          <a:p>
            <a:pPr algn="ctr"/>
            <a:endParaRPr lang="en-US" b="1" dirty="0">
              <a:solidFill>
                <a:srgbClr val="000000"/>
              </a:solidFill>
              <a:latin typeface="Montserrat"/>
              <a:ea typeface="inherit"/>
              <a:cs typeface="inherit"/>
            </a:endParaRPr>
          </a:p>
          <a:p>
            <a:pPr algn="ctr"/>
            <a:r>
              <a:rPr lang="en-US" b="1" dirty="0">
                <a:solidFill>
                  <a:srgbClr val="000000"/>
                </a:solidFill>
                <a:latin typeface="Montserrat"/>
                <a:ea typeface="inherit"/>
                <a:cs typeface="inherit"/>
              </a:rPr>
              <a:t>Education</a:t>
            </a:r>
            <a:endParaRPr lang="en-US" dirty="0">
              <a:ea typeface="Calibri"/>
              <a:cs typeface="Calibri"/>
            </a:endParaRPr>
          </a:p>
          <a:p>
            <a:pPr algn="ctr"/>
            <a:r>
              <a:rPr lang="en-US" sz="1600" dirty="0">
                <a:solidFill>
                  <a:srgbClr val="000000"/>
                </a:solidFill>
                <a:latin typeface="Montserrat"/>
                <a:ea typeface="inherit"/>
                <a:cs typeface="inherit"/>
              </a:rPr>
              <a:t>Helping students with hearing impairments.</a:t>
            </a:r>
            <a:endParaRPr lang="en-US" sz="1600" dirty="0">
              <a:latin typeface="Montserrat"/>
            </a:endParaRPr>
          </a:p>
        </p:txBody>
      </p:sp>
      <p:sp>
        <p:nvSpPr>
          <p:cNvPr id="13" name="Rectangle 9">
            <a:extLst>
              <a:ext uri="{FF2B5EF4-FFF2-40B4-BE49-F238E27FC236}">
                <a16:creationId xmlns:a16="http://schemas.microsoft.com/office/drawing/2014/main" id="{2E700380-171A-4B87-59BE-BB94CC695A1E}"/>
              </a:ext>
            </a:extLst>
          </p:cNvPr>
          <p:cNvSpPr/>
          <p:nvPr/>
        </p:nvSpPr>
        <p:spPr>
          <a:xfrm>
            <a:off x="860807" y="2479835"/>
            <a:ext cx="2789817" cy="291745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b="1" dirty="0">
              <a:latin typeface="Montserrat"/>
              <a:ea typeface="Roboto"/>
              <a:cs typeface="Roboto"/>
            </a:endParaRPr>
          </a:p>
          <a:p>
            <a:pPr algn="ctr"/>
            <a:endParaRPr lang="en-US" b="1" dirty="0">
              <a:latin typeface="Montserrat"/>
              <a:ea typeface="Roboto"/>
              <a:cs typeface="Roboto"/>
            </a:endParaRPr>
          </a:p>
          <a:p>
            <a:pPr algn="ctr"/>
            <a:endParaRPr lang="en-US" b="1" dirty="0">
              <a:latin typeface="Montserrat"/>
              <a:ea typeface="Roboto"/>
              <a:cs typeface="Roboto"/>
            </a:endParaRPr>
          </a:p>
          <a:p>
            <a:pPr algn="ctr"/>
            <a:endParaRPr lang="en-US" b="1" dirty="0">
              <a:latin typeface="Montserrat"/>
              <a:ea typeface="Roboto"/>
              <a:cs typeface="Roboto"/>
            </a:endParaRPr>
          </a:p>
          <a:p>
            <a:pPr algn="ctr"/>
            <a:r>
              <a:rPr lang="en-US" b="1" dirty="0">
                <a:latin typeface="Montserrat"/>
                <a:ea typeface="Roboto"/>
                <a:cs typeface="Roboto"/>
              </a:rPr>
              <a:t>Healthcare</a:t>
            </a:r>
            <a:endParaRPr lang="en-US" dirty="0">
              <a:latin typeface="Montserrat"/>
            </a:endParaRPr>
          </a:p>
          <a:p>
            <a:pPr algn="ctr"/>
            <a:r>
              <a:rPr lang="en-US" sz="1600" dirty="0">
                <a:latin typeface="Montserrat"/>
                <a:ea typeface="Roboto"/>
                <a:cs typeface="Roboto"/>
              </a:rPr>
              <a:t>Assisting patients with disabilities.</a:t>
            </a:r>
            <a:endParaRPr lang="en-US" sz="1600" dirty="0">
              <a:latin typeface="Montserrat"/>
            </a:endParaRPr>
          </a:p>
          <a:p>
            <a:pPr algn="ctr"/>
            <a:endParaRPr lang="en-US" dirty="0">
              <a:ea typeface="Calibri"/>
              <a:cs typeface="Calibri"/>
            </a:endParaRPr>
          </a:p>
        </p:txBody>
      </p:sp>
      <p:pic>
        <p:nvPicPr>
          <p:cNvPr id="14" name="Graphic 13" descr="Medical with solid fill">
            <a:extLst>
              <a:ext uri="{FF2B5EF4-FFF2-40B4-BE49-F238E27FC236}">
                <a16:creationId xmlns:a16="http://schemas.microsoft.com/office/drawing/2014/main" id="{EF7E5231-2757-DF8B-0068-E3D5BF9CB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2969" y="2971800"/>
            <a:ext cx="914400" cy="914400"/>
          </a:xfrm>
          <a:prstGeom prst="rect">
            <a:avLst/>
          </a:prstGeom>
        </p:spPr>
      </p:pic>
      <p:pic>
        <p:nvPicPr>
          <p:cNvPr id="15" name="Graphic 14" descr="Graduation cap with solid fill">
            <a:extLst>
              <a:ext uri="{FF2B5EF4-FFF2-40B4-BE49-F238E27FC236}">
                <a16:creationId xmlns:a16="http://schemas.microsoft.com/office/drawing/2014/main" id="{F377DA92-685D-1664-4EBC-787C9184E5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16" name="Graphic 15" descr="Group of women with solid fill">
            <a:extLst>
              <a:ext uri="{FF2B5EF4-FFF2-40B4-BE49-F238E27FC236}">
                <a16:creationId xmlns:a16="http://schemas.microsoft.com/office/drawing/2014/main" id="{2810F140-9045-05BC-7E4E-059684AB1C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35885" y="2971800"/>
            <a:ext cx="914400" cy="914400"/>
          </a:xfrm>
          <a:prstGeom prst="rect">
            <a:avLst/>
          </a:prstGeom>
        </p:spPr>
      </p:pic>
      <p:sp>
        <p:nvSpPr>
          <p:cNvPr id="18" name="TextBox 17">
            <a:extLst>
              <a:ext uri="{FF2B5EF4-FFF2-40B4-BE49-F238E27FC236}">
                <a16:creationId xmlns:a16="http://schemas.microsoft.com/office/drawing/2014/main" id="{A61DD8B5-57C6-06A3-4E34-AE581C31CB22}"/>
              </a:ext>
            </a:extLst>
          </p:cNvPr>
          <p:cNvSpPr txBox="1"/>
          <p:nvPr/>
        </p:nvSpPr>
        <p:spPr>
          <a:xfrm>
            <a:off x="632874" y="6454871"/>
            <a:ext cx="464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17</a:t>
            </a:r>
            <a:endParaRPr lang="en-US" sz="2000" b="1" dirty="0"/>
          </a:p>
        </p:txBody>
      </p:sp>
    </p:spTree>
    <p:extLst>
      <p:ext uri="{BB962C8B-B14F-4D97-AF65-F5344CB8AC3E}">
        <p14:creationId xmlns:p14="http://schemas.microsoft.com/office/powerpoint/2010/main" val="25286880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up)">
                                      <p:cBhvr>
                                        <p:cTn id="18" dur="500"/>
                                        <p:tgtEl>
                                          <p:spTgt spid="15"/>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up)">
                                      <p:cBhvr>
                                        <p:cTn id="28" dur="500"/>
                                        <p:tgtEl>
                                          <p:spTgt spid="16"/>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A18B0-C627-0A3C-A9A5-ECCD4FF5ED31}"/>
              </a:ext>
            </a:extLst>
          </p:cNvPr>
          <p:cNvSpPr>
            <a:spLocks noGrp="1"/>
          </p:cNvSpPr>
          <p:nvPr>
            <p:ph type="title"/>
          </p:nvPr>
        </p:nvSpPr>
        <p:spPr>
          <a:xfrm>
            <a:off x="7595926" y="1572594"/>
            <a:ext cx="3976496" cy="671513"/>
          </a:xfrm>
        </p:spPr>
        <p:txBody>
          <a:bodyPr vert="horz" lIns="91440" tIns="45720" rIns="91440" bIns="45720" rtlCol="0" anchor="b">
            <a:normAutofit fontScale="90000"/>
          </a:bodyPr>
          <a:lstStyle/>
          <a:p>
            <a:r>
              <a:rPr lang="en-US" sz="5200" kern="1200">
                <a:solidFill>
                  <a:schemeClr val="tx1"/>
                </a:solidFill>
                <a:latin typeface="+mj-lt"/>
                <a:ea typeface="+mj-ea"/>
                <a:cs typeface="+mj-cs"/>
              </a:rPr>
              <a:t>Conclusion</a:t>
            </a:r>
          </a:p>
        </p:txBody>
      </p:sp>
      <p:pic>
        <p:nvPicPr>
          <p:cNvPr id="6" name="Picture 5" descr="A computer and a cup of coffee&#10;&#10;AI-generated content may be incorrect.">
            <a:extLst>
              <a:ext uri="{FF2B5EF4-FFF2-40B4-BE49-F238E27FC236}">
                <a16:creationId xmlns:a16="http://schemas.microsoft.com/office/drawing/2014/main" id="{B3E2D8F7-9538-9619-30A9-0AFE74D33E11}"/>
              </a:ext>
            </a:extLst>
          </p:cNvPr>
          <p:cNvPicPr>
            <a:picLocks noChangeAspect="1"/>
          </p:cNvPicPr>
          <p:nvPr/>
        </p:nvPicPr>
        <p:blipFill>
          <a:blip r:embed="rId2"/>
          <a:stretch>
            <a:fillRect/>
          </a:stretch>
        </p:blipFill>
        <p:spPr>
          <a:xfrm>
            <a:off x="614556" y="1095303"/>
            <a:ext cx="6474160" cy="4681392"/>
          </a:xfrm>
          <a:prstGeom prst="rect">
            <a:avLst/>
          </a:prstGeom>
        </p:spPr>
      </p:pic>
      <p:sp>
        <p:nvSpPr>
          <p:cNvPr id="7" name="TextBox 6">
            <a:extLst>
              <a:ext uri="{FF2B5EF4-FFF2-40B4-BE49-F238E27FC236}">
                <a16:creationId xmlns:a16="http://schemas.microsoft.com/office/drawing/2014/main" id="{7C9105B7-5D80-A0FE-F1AE-A2B6441948F5}"/>
              </a:ext>
            </a:extLst>
          </p:cNvPr>
          <p:cNvSpPr txBox="1"/>
          <p:nvPr/>
        </p:nvSpPr>
        <p:spPr>
          <a:xfrm>
            <a:off x="7591586" y="2412570"/>
            <a:ext cx="3983063"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dirty="0">
                <a:latin typeface="Montserrat"/>
              </a:rPr>
              <a:t>Achieves real-time gesture recognition with high accuracy using CNNs. It overcomes challenges through optimized training and data augmentation, making it scalable and accessible. Future enhancements will expand its global impact for inclusivity.</a:t>
            </a:r>
            <a:endParaRPr lang="en-US" sz="1700" dirty="0"/>
          </a:p>
        </p:txBody>
      </p:sp>
      <p:pic>
        <p:nvPicPr>
          <p:cNvPr id="4" name="Picture 3" descr="A logo with green text&#10;&#10;AI-generated content may be incorrect.">
            <a:extLst>
              <a:ext uri="{FF2B5EF4-FFF2-40B4-BE49-F238E27FC236}">
                <a16:creationId xmlns:a16="http://schemas.microsoft.com/office/drawing/2014/main" id="{207A0F96-B27C-BC43-9D7C-CCD81142E439}"/>
              </a:ext>
            </a:extLst>
          </p:cNvPr>
          <p:cNvPicPr>
            <a:picLocks noChangeAspect="1"/>
          </p:cNvPicPr>
          <p:nvPr/>
        </p:nvPicPr>
        <p:blipFill>
          <a:blip r:embed="rId3"/>
          <a:srcRect l="-562" t="27027" r="73034" b="29730"/>
          <a:stretch/>
        </p:blipFill>
        <p:spPr>
          <a:xfrm>
            <a:off x="2784" y="6446326"/>
            <a:ext cx="632983" cy="415614"/>
          </a:xfrm>
          <a:prstGeom prst="rect">
            <a:avLst/>
          </a:prstGeom>
          <a:ln>
            <a:noFill/>
          </a:ln>
        </p:spPr>
      </p:pic>
      <p:sp>
        <p:nvSpPr>
          <p:cNvPr id="8" name="TextBox 7">
            <a:extLst>
              <a:ext uri="{FF2B5EF4-FFF2-40B4-BE49-F238E27FC236}">
                <a16:creationId xmlns:a16="http://schemas.microsoft.com/office/drawing/2014/main" id="{7B5F5A2A-6B1A-C659-B0F5-5E1B77F06F4E}"/>
              </a:ext>
            </a:extLst>
          </p:cNvPr>
          <p:cNvSpPr txBox="1"/>
          <p:nvPr/>
        </p:nvSpPr>
        <p:spPr>
          <a:xfrm>
            <a:off x="619959" y="6454871"/>
            <a:ext cx="5675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18</a:t>
            </a:r>
            <a:endParaRPr lang="en-US" sz="2000" b="1" dirty="0"/>
          </a:p>
        </p:txBody>
      </p:sp>
    </p:spTree>
    <p:extLst>
      <p:ext uri="{BB962C8B-B14F-4D97-AF65-F5344CB8AC3E}">
        <p14:creationId xmlns:p14="http://schemas.microsoft.com/office/powerpoint/2010/main" val="152307609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descr="A person using a computer and headphones on a white table&#10;&#10;AI-generated content may be incorrect.">
            <a:extLst>
              <a:ext uri="{FF2B5EF4-FFF2-40B4-BE49-F238E27FC236}">
                <a16:creationId xmlns:a16="http://schemas.microsoft.com/office/drawing/2014/main" id="{F4CCDEB9-7B1A-881D-613B-D1EB51EDC8CB}"/>
              </a:ext>
            </a:extLst>
          </p:cNvPr>
          <p:cNvPicPr>
            <a:picLocks noChangeAspect="1"/>
          </p:cNvPicPr>
          <p:nvPr/>
        </p:nvPicPr>
        <p:blipFill>
          <a:blip r:embed="rId2"/>
          <a:stretch>
            <a:fillRect/>
          </a:stretch>
        </p:blipFill>
        <p:spPr>
          <a:xfrm>
            <a:off x="531047" y="671592"/>
            <a:ext cx="6247941" cy="5385663"/>
          </a:xfrm>
          <a:prstGeom prst="rect">
            <a:avLst/>
          </a:prstGeom>
        </p:spPr>
      </p:pic>
      <p:sp>
        <p:nvSpPr>
          <p:cNvPr id="4" name="TextBox 3">
            <a:extLst>
              <a:ext uri="{FF2B5EF4-FFF2-40B4-BE49-F238E27FC236}">
                <a16:creationId xmlns:a16="http://schemas.microsoft.com/office/drawing/2014/main" id="{E7C312EB-D1B5-4208-46BD-47F3FE3EDA63}"/>
              </a:ext>
            </a:extLst>
          </p:cNvPr>
          <p:cNvSpPr txBox="1"/>
          <p:nvPr/>
        </p:nvSpPr>
        <p:spPr>
          <a:xfrm>
            <a:off x="7462434" y="1908874"/>
            <a:ext cx="406055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13131"/>
                </a:solidFill>
                <a:latin typeface="Montserrat"/>
              </a:rPr>
              <a:t>Sign language interpretation is crucial for effective communication with the deaf and hard-of-hearing community. Despite its importance, there is a significant shortage of qualified interpreters, leading to communication barriers. Sign Language </a:t>
            </a:r>
            <a:r>
              <a:rPr lang="en-US" err="1">
                <a:solidFill>
                  <a:srgbClr val="313131"/>
                </a:solidFill>
                <a:latin typeface="Montserrat"/>
              </a:rPr>
              <a:t>Interpretor</a:t>
            </a:r>
            <a:r>
              <a:rPr lang="en-US" dirty="0">
                <a:solidFill>
                  <a:srgbClr val="313131"/>
                </a:solidFill>
                <a:latin typeface="Montserrat"/>
              </a:rPr>
              <a:t>, aims to address this issue by leveraging advanced technology to provide accessible and efficient interpretation services.</a:t>
            </a:r>
          </a:p>
        </p:txBody>
      </p:sp>
      <p:sp>
        <p:nvSpPr>
          <p:cNvPr id="6" name="TextBox 5">
            <a:extLst>
              <a:ext uri="{FF2B5EF4-FFF2-40B4-BE49-F238E27FC236}">
                <a16:creationId xmlns:a16="http://schemas.microsoft.com/office/drawing/2014/main" id="{53DB5B6F-D43E-2999-3033-1DA77562501B}"/>
              </a:ext>
            </a:extLst>
          </p:cNvPr>
          <p:cNvSpPr txBox="1"/>
          <p:nvPr/>
        </p:nvSpPr>
        <p:spPr>
          <a:xfrm>
            <a:off x="7462433" y="940229"/>
            <a:ext cx="37635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313131"/>
                </a:solidFill>
                <a:latin typeface="Montserrat"/>
              </a:rPr>
              <a:t>Introduction</a:t>
            </a:r>
          </a:p>
        </p:txBody>
      </p:sp>
      <p:pic>
        <p:nvPicPr>
          <p:cNvPr id="5" name="Picture 4" descr="A logo with green text&#10;&#10;AI-generated content may be incorrect.">
            <a:extLst>
              <a:ext uri="{FF2B5EF4-FFF2-40B4-BE49-F238E27FC236}">
                <a16:creationId xmlns:a16="http://schemas.microsoft.com/office/drawing/2014/main" id="{18D704C3-731E-2788-B34D-E94D9AF108C5}"/>
              </a:ext>
            </a:extLst>
          </p:cNvPr>
          <p:cNvPicPr>
            <a:picLocks noChangeAspect="1"/>
          </p:cNvPicPr>
          <p:nvPr/>
        </p:nvPicPr>
        <p:blipFill>
          <a:blip r:embed="rId3"/>
          <a:srcRect l="-562" t="27027" r="73034" b="29730"/>
          <a:stretch/>
        </p:blipFill>
        <p:spPr>
          <a:xfrm>
            <a:off x="2784" y="6446326"/>
            <a:ext cx="632983" cy="415614"/>
          </a:xfrm>
          <a:prstGeom prst="rect">
            <a:avLst/>
          </a:prstGeom>
          <a:ln>
            <a:solidFill>
              <a:schemeClr val="accent4">
                <a:lumMod val="20000"/>
                <a:lumOff val="80000"/>
              </a:schemeClr>
            </a:solidFill>
          </a:ln>
        </p:spPr>
      </p:pic>
      <p:sp>
        <p:nvSpPr>
          <p:cNvPr id="7" name="TextBox 6">
            <a:extLst>
              <a:ext uri="{FF2B5EF4-FFF2-40B4-BE49-F238E27FC236}">
                <a16:creationId xmlns:a16="http://schemas.microsoft.com/office/drawing/2014/main" id="{F17B2448-E542-C64D-AC41-7473D62C8C2C}"/>
              </a:ext>
            </a:extLst>
          </p:cNvPr>
          <p:cNvSpPr txBox="1"/>
          <p:nvPr/>
        </p:nvSpPr>
        <p:spPr>
          <a:xfrm>
            <a:off x="619959" y="6454871"/>
            <a:ext cx="2188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1</a:t>
            </a:r>
            <a:endParaRPr lang="en-US" sz="2000" b="1" dirty="0"/>
          </a:p>
        </p:txBody>
      </p:sp>
    </p:spTree>
    <p:extLst>
      <p:ext uri="{BB962C8B-B14F-4D97-AF65-F5344CB8AC3E}">
        <p14:creationId xmlns:p14="http://schemas.microsoft.com/office/powerpoint/2010/main" val="356130799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C1E452-90AA-A320-A2BC-DAB53324DEB0}"/>
              </a:ext>
            </a:extLst>
          </p:cNvPr>
          <p:cNvSpPr/>
          <p:nvPr/>
        </p:nvSpPr>
        <p:spPr>
          <a:xfrm>
            <a:off x="5318" y="1568132"/>
            <a:ext cx="12202431" cy="3300372"/>
          </a:xfrm>
          <a:prstGeom prst="rect">
            <a:avLst/>
          </a:prstGeom>
          <a:solidFill>
            <a:srgbClr val="505F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5262B2-1271-782D-744D-30B514F2E75F}"/>
              </a:ext>
            </a:extLst>
          </p:cNvPr>
          <p:cNvSpPr>
            <a:spLocks noGrp="1"/>
          </p:cNvSpPr>
          <p:nvPr>
            <p:ph idx="1"/>
          </p:nvPr>
        </p:nvSpPr>
        <p:spPr>
          <a:xfrm>
            <a:off x="4105759" y="2794270"/>
            <a:ext cx="4006313" cy="864219"/>
          </a:xfrm>
        </p:spPr>
        <p:txBody>
          <a:bodyPr vert="horz" lIns="91440" tIns="45720" rIns="91440" bIns="45720" rtlCol="0" anchor="t">
            <a:noAutofit/>
          </a:bodyPr>
          <a:lstStyle/>
          <a:p>
            <a:pPr marL="0" indent="0">
              <a:buNone/>
            </a:pPr>
            <a:r>
              <a:rPr lang="en-IN" sz="6000" dirty="0">
                <a:solidFill>
                  <a:schemeClr val="bg1"/>
                </a:solidFill>
              </a:rPr>
              <a:t>Thank You</a:t>
            </a:r>
          </a:p>
        </p:txBody>
      </p:sp>
      <p:pic>
        <p:nvPicPr>
          <p:cNvPr id="5" name="Picture 4" descr="A logo with green text&#10;&#10;AI-generated content may be incorrect.">
            <a:extLst>
              <a:ext uri="{FF2B5EF4-FFF2-40B4-BE49-F238E27FC236}">
                <a16:creationId xmlns:a16="http://schemas.microsoft.com/office/drawing/2014/main" id="{BFC67017-7E4A-2467-1F1D-F06BE0BA0038}"/>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Tree>
    <p:extLst>
      <p:ext uri="{BB962C8B-B14F-4D97-AF65-F5344CB8AC3E}">
        <p14:creationId xmlns:p14="http://schemas.microsoft.com/office/powerpoint/2010/main" val="55491800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540DFB4-867C-E2BB-EE93-8ED16E271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39E562-3EC5-9F02-5EAC-07AC44C88431}"/>
              </a:ext>
            </a:extLst>
          </p:cNvPr>
          <p:cNvSpPr>
            <a:spLocks noGrp="1"/>
          </p:cNvSpPr>
          <p:nvPr>
            <p:ph type="title"/>
          </p:nvPr>
        </p:nvSpPr>
        <p:spPr>
          <a:xfrm>
            <a:off x="2591423" y="249113"/>
            <a:ext cx="7015496" cy="1435834"/>
          </a:xfrm>
        </p:spPr>
        <p:txBody>
          <a:bodyPr vert="horz" lIns="91440" tIns="45720" rIns="91440" bIns="45720" rtlCol="0" anchor="ctr">
            <a:normAutofit/>
          </a:bodyPr>
          <a:lstStyle/>
          <a:p>
            <a:pPr algn="ctr"/>
            <a:r>
              <a:rPr lang="en-US" sz="4800" b="1" dirty="0"/>
              <a:t>Motivation</a:t>
            </a:r>
          </a:p>
        </p:txBody>
      </p:sp>
      <p:sp>
        <p:nvSpPr>
          <p:cNvPr id="9" name="TextBox 8">
            <a:extLst>
              <a:ext uri="{FF2B5EF4-FFF2-40B4-BE49-F238E27FC236}">
                <a16:creationId xmlns:a16="http://schemas.microsoft.com/office/drawing/2014/main" id="{0C3BE54A-234D-C606-4092-3AC9D157AE62}"/>
              </a:ext>
            </a:extLst>
          </p:cNvPr>
          <p:cNvSpPr txBox="1"/>
          <p:nvPr/>
        </p:nvSpPr>
        <p:spPr>
          <a:xfrm>
            <a:off x="1624739" y="3019586"/>
            <a:ext cx="9738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ea typeface="Calibri"/>
                <a:cs typeface="Calibri"/>
              </a:rPr>
              <a:t>5%</a:t>
            </a:r>
          </a:p>
        </p:txBody>
      </p:sp>
      <p:sp>
        <p:nvSpPr>
          <p:cNvPr id="10" name="TextBox 9">
            <a:extLst>
              <a:ext uri="{FF2B5EF4-FFF2-40B4-BE49-F238E27FC236}">
                <a16:creationId xmlns:a16="http://schemas.microsoft.com/office/drawing/2014/main" id="{3EA34D81-FAC1-3692-DAF6-ACF6A9EA7B61}"/>
              </a:ext>
            </a:extLst>
          </p:cNvPr>
          <p:cNvSpPr txBox="1"/>
          <p:nvPr/>
        </p:nvSpPr>
        <p:spPr>
          <a:xfrm>
            <a:off x="5460569" y="3019585"/>
            <a:ext cx="12837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ea typeface="Calibri"/>
                <a:cs typeface="Calibri"/>
              </a:rPr>
              <a:t>72%</a:t>
            </a:r>
          </a:p>
        </p:txBody>
      </p:sp>
      <p:sp>
        <p:nvSpPr>
          <p:cNvPr id="11" name="TextBox 10">
            <a:extLst>
              <a:ext uri="{FF2B5EF4-FFF2-40B4-BE49-F238E27FC236}">
                <a16:creationId xmlns:a16="http://schemas.microsoft.com/office/drawing/2014/main" id="{56352F87-DAE5-4866-A315-50817D92054C}"/>
              </a:ext>
            </a:extLst>
          </p:cNvPr>
          <p:cNvSpPr txBox="1"/>
          <p:nvPr/>
        </p:nvSpPr>
        <p:spPr>
          <a:xfrm>
            <a:off x="9386807" y="3019585"/>
            <a:ext cx="14000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ea typeface="Calibri"/>
                <a:cs typeface="Calibri"/>
              </a:rPr>
              <a:t>75%</a:t>
            </a:r>
          </a:p>
        </p:txBody>
      </p:sp>
      <p:sp>
        <p:nvSpPr>
          <p:cNvPr id="14" name="TextBox 13">
            <a:extLst>
              <a:ext uri="{FF2B5EF4-FFF2-40B4-BE49-F238E27FC236}">
                <a16:creationId xmlns:a16="http://schemas.microsoft.com/office/drawing/2014/main" id="{C65CF525-FD48-4988-0B20-D4C4BA45BBB7}"/>
              </a:ext>
            </a:extLst>
          </p:cNvPr>
          <p:cNvSpPr txBox="1"/>
          <p:nvPr/>
        </p:nvSpPr>
        <p:spPr>
          <a:xfrm>
            <a:off x="4608163" y="3846163"/>
            <a:ext cx="29885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313131"/>
                </a:solidFill>
                <a:latin typeface="Montserrat"/>
                <a:ea typeface="Montserrat"/>
                <a:cs typeface="Montserrat"/>
              </a:rPr>
              <a:t>Families don’t sign with Deaf children</a:t>
            </a:r>
            <a:endParaRPr lang="en-US" dirty="0">
              <a:solidFill>
                <a:srgbClr val="313131"/>
              </a:solidFill>
              <a:latin typeface="var(--paragraph-font)"/>
            </a:endParaRPr>
          </a:p>
        </p:txBody>
      </p:sp>
      <p:sp>
        <p:nvSpPr>
          <p:cNvPr id="16" name="TextBox 15">
            <a:extLst>
              <a:ext uri="{FF2B5EF4-FFF2-40B4-BE49-F238E27FC236}">
                <a16:creationId xmlns:a16="http://schemas.microsoft.com/office/drawing/2014/main" id="{D267FC0B-5DED-4194-345C-2D06215185A4}"/>
              </a:ext>
            </a:extLst>
          </p:cNvPr>
          <p:cNvSpPr txBox="1"/>
          <p:nvPr/>
        </p:nvSpPr>
        <p:spPr>
          <a:xfrm>
            <a:off x="552773" y="3846163"/>
            <a:ext cx="35439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13131"/>
                </a:solidFill>
                <a:latin typeface="Montserrat"/>
              </a:rPr>
              <a:t>Use sign language globally</a:t>
            </a:r>
            <a:endParaRPr lang="en-US"/>
          </a:p>
        </p:txBody>
      </p:sp>
      <p:sp>
        <p:nvSpPr>
          <p:cNvPr id="17" name="TextBox 16">
            <a:extLst>
              <a:ext uri="{FF2B5EF4-FFF2-40B4-BE49-F238E27FC236}">
                <a16:creationId xmlns:a16="http://schemas.microsoft.com/office/drawing/2014/main" id="{216EE93B-D24B-06AA-06A3-9355C6F6BDB8}"/>
              </a:ext>
            </a:extLst>
          </p:cNvPr>
          <p:cNvSpPr txBox="1"/>
          <p:nvPr/>
        </p:nvSpPr>
        <p:spPr>
          <a:xfrm>
            <a:off x="8715214" y="388490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313131"/>
                </a:solidFill>
                <a:latin typeface="Montserrat"/>
              </a:rPr>
              <a:t>Deaf individuals face job challenges</a:t>
            </a:r>
            <a:endParaRPr lang="en-US" dirty="0">
              <a:ea typeface="Calibri" panose="020F0502020204030204"/>
              <a:cs typeface="Calibri" panose="020F0502020204030204"/>
            </a:endParaRPr>
          </a:p>
        </p:txBody>
      </p:sp>
      <p:sp>
        <p:nvSpPr>
          <p:cNvPr id="18" name="TextBox 17">
            <a:extLst>
              <a:ext uri="{FF2B5EF4-FFF2-40B4-BE49-F238E27FC236}">
                <a16:creationId xmlns:a16="http://schemas.microsoft.com/office/drawing/2014/main" id="{62C2DAE1-6AD8-AC54-AE19-B0C88C90BF98}"/>
              </a:ext>
            </a:extLst>
          </p:cNvPr>
          <p:cNvSpPr txBox="1"/>
          <p:nvPr/>
        </p:nvSpPr>
        <p:spPr>
          <a:xfrm>
            <a:off x="2076773" y="5150603"/>
            <a:ext cx="80126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Montserrat"/>
              </a:rPr>
              <a:t>Need for real-time, AI-based sign language interpretation</a:t>
            </a:r>
            <a:endParaRPr lang="en-US" sz="2000" b="1">
              <a:solidFill>
                <a:schemeClr val="bg1"/>
              </a:solidFill>
              <a:latin typeface="Montserrat"/>
            </a:endParaRPr>
          </a:p>
        </p:txBody>
      </p:sp>
      <p:pic>
        <p:nvPicPr>
          <p:cNvPr id="6" name="Picture 5" descr="A logo with green text&#10;&#10;AI-generated content may be incorrect.">
            <a:extLst>
              <a:ext uri="{FF2B5EF4-FFF2-40B4-BE49-F238E27FC236}">
                <a16:creationId xmlns:a16="http://schemas.microsoft.com/office/drawing/2014/main" id="{F3C15442-00D8-C3D4-3BE9-B1CA732F39ED}"/>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
        <p:nvSpPr>
          <p:cNvPr id="8" name="TextBox 7">
            <a:extLst>
              <a:ext uri="{FF2B5EF4-FFF2-40B4-BE49-F238E27FC236}">
                <a16:creationId xmlns:a16="http://schemas.microsoft.com/office/drawing/2014/main" id="{5DF0AC34-2988-8463-4388-79C4DD52BC3D}"/>
              </a:ext>
            </a:extLst>
          </p:cNvPr>
          <p:cNvSpPr txBox="1"/>
          <p:nvPr/>
        </p:nvSpPr>
        <p:spPr>
          <a:xfrm>
            <a:off x="619959" y="6454871"/>
            <a:ext cx="2188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2</a:t>
            </a:r>
            <a:endParaRPr lang="en-US" sz="2000" b="1" dirty="0"/>
          </a:p>
        </p:txBody>
      </p:sp>
    </p:spTree>
    <p:extLst>
      <p:ext uri="{BB962C8B-B14F-4D97-AF65-F5344CB8AC3E}">
        <p14:creationId xmlns:p14="http://schemas.microsoft.com/office/powerpoint/2010/main" val="1851550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p:bldP spid="10" grpId="0"/>
      <p:bldP spid="11" grpId="0"/>
      <p:bldP spid="14"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nt">
            <a:extLst>
              <a:ext uri="{FF2B5EF4-FFF2-40B4-BE49-F238E27FC236}">
                <a16:creationId xmlns:a16="http://schemas.microsoft.com/office/drawing/2014/main" id="{3B1FBD85-8991-2A31-6956-1A07186D5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13367" y="-2"/>
            <a:ext cx="1078633"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D252BC7B-4F7B-6E34-71DB-D06EFE32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56" y="0"/>
            <a:ext cx="1142390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2F97F52-C578-5AB2-B699-50008FCBA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 y="0"/>
            <a:ext cx="11427028" cy="2284810"/>
          </a:xfrm>
          <a:prstGeom prst="rect">
            <a:avLst/>
          </a:prstGeom>
          <a:ln>
            <a:noFill/>
          </a:ln>
          <a:effectLst>
            <a:outerShdw blurRad="304800" dist="114300" dir="5460000" sx="92000" sy="92000" algn="t"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C11E0-E037-2C47-CFE0-5675472F4F23}"/>
              </a:ext>
            </a:extLst>
          </p:cNvPr>
          <p:cNvSpPr>
            <a:spLocks noGrp="1"/>
          </p:cNvSpPr>
          <p:nvPr>
            <p:ph type="title"/>
          </p:nvPr>
        </p:nvSpPr>
        <p:spPr>
          <a:xfrm>
            <a:off x="632648" y="2883388"/>
            <a:ext cx="3545426" cy="1432273"/>
          </a:xfrm>
        </p:spPr>
        <p:txBody>
          <a:bodyPr>
            <a:normAutofit/>
          </a:bodyPr>
          <a:lstStyle/>
          <a:p>
            <a:r>
              <a:rPr lang="en-IN" sz="4800" b="1" dirty="0">
                <a:latin typeface="Montserrat"/>
              </a:rPr>
              <a:t>Goal</a:t>
            </a:r>
          </a:p>
        </p:txBody>
      </p:sp>
      <p:sp>
        <p:nvSpPr>
          <p:cNvPr id="4" name="Rectangle 1">
            <a:extLst>
              <a:ext uri="{FF2B5EF4-FFF2-40B4-BE49-F238E27FC236}">
                <a16:creationId xmlns:a16="http://schemas.microsoft.com/office/drawing/2014/main" id="{EBAB6E7B-D602-355B-9352-1088D2ACBE8D}"/>
              </a:ext>
            </a:extLst>
          </p:cNvPr>
          <p:cNvSpPr>
            <a:spLocks noGrp="1" noChangeArrowheads="1"/>
          </p:cNvSpPr>
          <p:nvPr>
            <p:ph idx="1"/>
          </p:nvPr>
        </p:nvSpPr>
        <p:spPr bwMode="auto">
          <a:xfrm>
            <a:off x="3835632" y="2286053"/>
            <a:ext cx="7575568" cy="33824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lvl="0" defTabSz="914400" rtl="0" eaLnBrk="0" fontAlgn="base" latinLnBrk="0" hangingPunct="0">
              <a:lnSpc>
                <a:spcPct val="150000"/>
              </a:lnSpc>
              <a:spcBef>
                <a:spcPct val="0"/>
              </a:spcBef>
              <a:spcAft>
                <a:spcPts val="600"/>
              </a:spcAft>
              <a:buClrTx/>
              <a:buSzTx/>
              <a:buFont typeface="Courier New"/>
              <a:buChar char="o"/>
              <a:tabLst/>
            </a:pPr>
            <a:r>
              <a:rPr kumimoji="0" lang="en-US" altLang="en-US" sz="1800" i="0" u="none" strike="noStrike" cap="none" normalizeH="0" baseline="0" dirty="0">
                <a:ln>
                  <a:noFill/>
                </a:ln>
                <a:effectLst/>
                <a:latin typeface="Montserrat"/>
              </a:rPr>
              <a:t>Develop an AI-powered real-time sign language interpreter.</a:t>
            </a:r>
            <a:endParaRPr lang="en-US" sz="1800">
              <a:latin typeface="Montserrat"/>
              <a:ea typeface="Calibri" panose="020F0502020204030204"/>
              <a:cs typeface="Calibri" panose="020F0502020204030204"/>
            </a:endParaRPr>
          </a:p>
          <a:p>
            <a:pPr marR="0" lvl="0" defTabSz="914400" rtl="0" eaLnBrk="0" fontAlgn="base" latinLnBrk="0" hangingPunct="0">
              <a:lnSpc>
                <a:spcPct val="150000"/>
              </a:lnSpc>
              <a:spcBef>
                <a:spcPct val="0"/>
              </a:spcBef>
              <a:spcAft>
                <a:spcPts val="600"/>
              </a:spcAft>
              <a:buClrTx/>
              <a:buSzTx/>
              <a:buFont typeface="Courier New"/>
              <a:buChar char="o"/>
              <a:tabLst/>
            </a:pPr>
            <a:r>
              <a:rPr kumimoji="0" lang="en-US" altLang="en-US" sz="1800" i="0" u="none" strike="noStrike" cap="none" normalizeH="0" baseline="0" dirty="0">
                <a:ln>
                  <a:noFill/>
                </a:ln>
                <a:effectLst/>
                <a:latin typeface="Montserrat"/>
              </a:rPr>
              <a:t>Enable seamless communication without human translators.</a:t>
            </a:r>
            <a:endParaRPr lang="en-US" altLang="en-US" sz="1800" i="0" u="none" strike="noStrike" cap="none" normalizeH="0" baseline="0">
              <a:ln>
                <a:noFill/>
              </a:ln>
              <a:effectLst/>
              <a:latin typeface="Montserrat"/>
              <a:cs typeface="Arial" panose="020B0604020202020204" pitchFamily="34" charset="0"/>
            </a:endParaRPr>
          </a:p>
          <a:p>
            <a:pPr marR="0" lvl="0" defTabSz="914400" rtl="0" eaLnBrk="0" fontAlgn="base" latinLnBrk="0" hangingPunct="0">
              <a:lnSpc>
                <a:spcPct val="150000"/>
              </a:lnSpc>
              <a:spcBef>
                <a:spcPct val="0"/>
              </a:spcBef>
              <a:spcAft>
                <a:spcPts val="600"/>
              </a:spcAft>
              <a:buClrTx/>
              <a:buSzTx/>
              <a:buFont typeface="Courier New"/>
              <a:buChar char="o"/>
              <a:tabLst/>
            </a:pPr>
            <a:r>
              <a:rPr kumimoji="0" lang="en-US" altLang="en-US" sz="1800" i="0" u="none" strike="noStrike" cap="none" normalizeH="0" baseline="0" dirty="0">
                <a:ln>
                  <a:noFill/>
                </a:ln>
                <a:effectLst/>
                <a:latin typeface="Montserrat"/>
              </a:rPr>
              <a:t>Improve accessibility for Deaf individuals.</a:t>
            </a:r>
            <a:r>
              <a:rPr kumimoji="0" lang="en-US" altLang="en-US" sz="1800" i="0" u="none" strike="noStrike" cap="none" normalizeH="0" baseline="0" dirty="0">
                <a:ln>
                  <a:noFill/>
                </a:ln>
                <a:effectLst/>
                <a:latin typeface="Montserrat"/>
                <a:cs typeface="Arial"/>
              </a:rPr>
              <a:t> </a:t>
            </a:r>
            <a:endParaRPr lang="en-US" altLang="en-US" sz="1800" i="0" u="none" strike="noStrike" cap="none" normalizeH="0" baseline="0" dirty="0">
              <a:ln>
                <a:noFill/>
              </a:ln>
              <a:effectLst/>
              <a:latin typeface="Montserrat"/>
              <a:cs typeface="Arial"/>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p:txBody>
      </p:sp>
      <p:pic>
        <p:nvPicPr>
          <p:cNvPr id="5" name="Picture 4" descr="A logo with green text&#10;&#10;AI-generated content may be incorrect.">
            <a:extLst>
              <a:ext uri="{FF2B5EF4-FFF2-40B4-BE49-F238E27FC236}">
                <a16:creationId xmlns:a16="http://schemas.microsoft.com/office/drawing/2014/main" id="{1A22BFFA-7283-C5F6-60B4-EBF7CA125966}"/>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
        <p:nvSpPr>
          <p:cNvPr id="7" name="TextBox 6">
            <a:extLst>
              <a:ext uri="{FF2B5EF4-FFF2-40B4-BE49-F238E27FC236}">
                <a16:creationId xmlns:a16="http://schemas.microsoft.com/office/drawing/2014/main" id="{3FA9D9E7-8768-6AC2-1561-953DEF1BAEB9}"/>
              </a:ext>
            </a:extLst>
          </p:cNvPr>
          <p:cNvSpPr txBox="1"/>
          <p:nvPr/>
        </p:nvSpPr>
        <p:spPr>
          <a:xfrm>
            <a:off x="619959" y="6454871"/>
            <a:ext cx="2188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3</a:t>
            </a:r>
            <a:endParaRPr lang="en-US" sz="2000" b="1" dirty="0"/>
          </a:p>
        </p:txBody>
      </p:sp>
    </p:spTree>
    <p:extLst>
      <p:ext uri="{BB962C8B-B14F-4D97-AF65-F5344CB8AC3E}">
        <p14:creationId xmlns:p14="http://schemas.microsoft.com/office/powerpoint/2010/main" val="35579722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2E301-8777-B3AF-585A-F86DD59F6FFF}"/>
              </a:ext>
            </a:extLst>
          </p:cNvPr>
          <p:cNvSpPr>
            <a:spLocks noGrp="1"/>
          </p:cNvSpPr>
          <p:nvPr>
            <p:ph type="title"/>
          </p:nvPr>
        </p:nvSpPr>
        <p:spPr>
          <a:xfrm>
            <a:off x="838200" y="557188"/>
            <a:ext cx="10515600" cy="1133499"/>
          </a:xfrm>
        </p:spPr>
        <p:txBody>
          <a:bodyPr>
            <a:normAutofit/>
          </a:bodyPr>
          <a:lstStyle/>
          <a:p>
            <a:pPr algn="ctr"/>
            <a:r>
              <a:rPr lang="en-IN" sz="5200"/>
              <a:t>Related work	</a:t>
            </a:r>
            <a:endParaRPr lang="en-US" sz="5200"/>
          </a:p>
        </p:txBody>
      </p:sp>
      <p:graphicFrame>
        <p:nvGraphicFramePr>
          <p:cNvPr id="5" name="Content Placeholder 2">
            <a:extLst>
              <a:ext uri="{FF2B5EF4-FFF2-40B4-BE49-F238E27FC236}">
                <a16:creationId xmlns:a16="http://schemas.microsoft.com/office/drawing/2014/main" id="{ECC206FF-264F-0FAF-EA51-529154E110FD}"/>
              </a:ext>
            </a:extLst>
          </p:cNvPr>
          <p:cNvGraphicFramePr>
            <a:graphicFrameLocks noGrp="1"/>
          </p:cNvGraphicFramePr>
          <p:nvPr>
            <p:ph idx="1"/>
            <p:extLst>
              <p:ext uri="{D42A27DB-BD31-4B8C-83A1-F6EECF244321}">
                <p14:modId xmlns:p14="http://schemas.microsoft.com/office/powerpoint/2010/main" val="1517753727"/>
              </p:ext>
            </p:extLst>
          </p:nvPr>
        </p:nvGraphicFramePr>
        <p:xfrm>
          <a:off x="838200" y="1699647"/>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3" name="Picture 32" descr="A logo with green text&#10;&#10;AI-generated content may be incorrect.">
            <a:extLst>
              <a:ext uri="{FF2B5EF4-FFF2-40B4-BE49-F238E27FC236}">
                <a16:creationId xmlns:a16="http://schemas.microsoft.com/office/drawing/2014/main" id="{865F1AE2-07D0-0797-1A3C-529CB384A47D}"/>
              </a:ext>
            </a:extLst>
          </p:cNvPr>
          <p:cNvPicPr>
            <a:picLocks noChangeAspect="1"/>
          </p:cNvPicPr>
          <p:nvPr/>
        </p:nvPicPr>
        <p:blipFill>
          <a:blip r:embed="rId7"/>
          <a:srcRect l="-562" t="27027" r="73034" b="29730"/>
          <a:stretch/>
        </p:blipFill>
        <p:spPr>
          <a:xfrm>
            <a:off x="2784" y="6446326"/>
            <a:ext cx="632983" cy="415614"/>
          </a:xfrm>
          <a:prstGeom prst="rect">
            <a:avLst/>
          </a:prstGeom>
          <a:ln>
            <a:noFill/>
          </a:ln>
        </p:spPr>
      </p:pic>
      <p:sp>
        <p:nvSpPr>
          <p:cNvPr id="37" name="TextBox 36">
            <a:extLst>
              <a:ext uri="{FF2B5EF4-FFF2-40B4-BE49-F238E27FC236}">
                <a16:creationId xmlns:a16="http://schemas.microsoft.com/office/drawing/2014/main" id="{2BBC46DA-B307-D1AB-C5EE-521A8FC4BC90}"/>
              </a:ext>
            </a:extLst>
          </p:cNvPr>
          <p:cNvSpPr txBox="1"/>
          <p:nvPr/>
        </p:nvSpPr>
        <p:spPr>
          <a:xfrm>
            <a:off x="619959" y="6454871"/>
            <a:ext cx="2188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4</a:t>
            </a:r>
            <a:endParaRPr lang="en-US" sz="2000" b="1" dirty="0"/>
          </a:p>
        </p:txBody>
      </p:sp>
    </p:spTree>
    <p:extLst>
      <p:ext uri="{BB962C8B-B14F-4D97-AF65-F5344CB8AC3E}">
        <p14:creationId xmlns:p14="http://schemas.microsoft.com/office/powerpoint/2010/main" val="299117805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C3392-EA6D-E3E5-FF8E-FBA2D2DE2CCD}"/>
              </a:ext>
            </a:extLst>
          </p:cNvPr>
          <p:cNvSpPr>
            <a:spLocks noGrp="1"/>
          </p:cNvSpPr>
          <p:nvPr>
            <p:ph type="title"/>
          </p:nvPr>
        </p:nvSpPr>
        <p:spPr>
          <a:xfrm>
            <a:off x="1020105" y="1084882"/>
            <a:ext cx="4430129" cy="1269124"/>
          </a:xfrm>
        </p:spPr>
        <p:txBody>
          <a:bodyPr anchor="ctr">
            <a:normAutofit/>
          </a:bodyPr>
          <a:lstStyle/>
          <a:p>
            <a:r>
              <a:rPr lang="en-IN" sz="4000"/>
              <a:t>Proposed solution</a:t>
            </a:r>
          </a:p>
        </p:txBody>
      </p:sp>
      <p:sp>
        <p:nvSpPr>
          <p:cNvPr id="10" name="Content Placeholder 9">
            <a:extLst>
              <a:ext uri="{FF2B5EF4-FFF2-40B4-BE49-F238E27FC236}">
                <a16:creationId xmlns:a16="http://schemas.microsoft.com/office/drawing/2014/main" id="{96FB1F88-7432-E31B-277A-4383461911E7}"/>
              </a:ext>
            </a:extLst>
          </p:cNvPr>
          <p:cNvSpPr>
            <a:spLocks noGrp="1"/>
          </p:cNvSpPr>
          <p:nvPr>
            <p:ph idx="1"/>
          </p:nvPr>
        </p:nvSpPr>
        <p:spPr>
          <a:xfrm>
            <a:off x="555156" y="2392752"/>
            <a:ext cx="5347112" cy="2077937"/>
          </a:xfrm>
        </p:spPr>
        <p:txBody>
          <a:bodyPr anchor="ctr">
            <a:normAutofit/>
          </a:bodyPr>
          <a:lstStyle/>
          <a:p>
            <a:pPr>
              <a:buFont typeface="Courier New" panose="020B0604020202020204" pitchFamily="34" charset="0"/>
              <a:buChar char="o"/>
            </a:pPr>
            <a:r>
              <a:rPr lang="en-US" sz="1200" dirty="0">
                <a:solidFill>
                  <a:srgbClr val="313131"/>
                </a:solidFill>
                <a:latin typeface="Montserrat"/>
              </a:rPr>
              <a:t>Real-time Hand Gesture Recognition using CNN &amp; OpenCV.</a:t>
            </a:r>
            <a:endParaRPr lang="en-US" sz="2000">
              <a:ea typeface="Calibri" panose="020F0502020204030204"/>
              <a:cs typeface="Calibri" panose="020F0502020204030204"/>
            </a:endParaRPr>
          </a:p>
          <a:p>
            <a:pPr>
              <a:buFont typeface="Courier New" panose="020B0604020202020204" pitchFamily="34" charset="0"/>
              <a:buChar char="o"/>
            </a:pPr>
            <a:r>
              <a:rPr lang="en-US" sz="1200" dirty="0">
                <a:solidFill>
                  <a:srgbClr val="313131"/>
                </a:solidFill>
                <a:latin typeface="Montserrat"/>
              </a:rPr>
              <a:t>Converts hand gestures into text &amp; voice output.</a:t>
            </a:r>
            <a:endParaRPr lang="en-US" dirty="0">
              <a:ea typeface="Calibri" panose="020F0502020204030204"/>
              <a:cs typeface="Calibri" panose="020F0502020204030204"/>
            </a:endParaRPr>
          </a:p>
          <a:p>
            <a:pPr>
              <a:buFont typeface="Courier New" panose="020B0604020202020204" pitchFamily="34" charset="0"/>
              <a:buChar char="o"/>
            </a:pPr>
            <a:r>
              <a:rPr lang="en-US" sz="1200" dirty="0">
                <a:solidFill>
                  <a:srgbClr val="313131"/>
                </a:solidFill>
                <a:latin typeface="Montserrat"/>
              </a:rPr>
              <a:t>Offline Mode</a:t>
            </a:r>
            <a:endParaRPr lang="en-US" dirty="0">
              <a:ea typeface="Calibri" panose="020F0502020204030204"/>
              <a:cs typeface="Calibri" panose="020F0502020204030204"/>
            </a:endParaRPr>
          </a:p>
          <a:p>
            <a:pPr>
              <a:buFont typeface="Courier New" panose="020B0604020202020204" pitchFamily="34" charset="0"/>
              <a:buChar char="o"/>
            </a:pPr>
            <a:r>
              <a:rPr lang="en-US" sz="1200" dirty="0">
                <a:solidFill>
                  <a:srgbClr val="313131"/>
                </a:solidFill>
                <a:latin typeface="Montserrat"/>
              </a:rPr>
              <a:t>Scalable &amp; Extendable</a:t>
            </a:r>
            <a:endParaRPr lang="en-US" dirty="0">
              <a:ea typeface="Calibri" panose="020F0502020204030204"/>
              <a:cs typeface="Calibri" panose="020F0502020204030204"/>
            </a:endParaRPr>
          </a:p>
          <a:p>
            <a:pPr>
              <a:buFont typeface="Courier New" panose="020B0604020202020204" pitchFamily="34" charset="0"/>
              <a:buChar char="o"/>
            </a:pPr>
            <a:r>
              <a:rPr lang="en-US" sz="1200" dirty="0">
                <a:solidFill>
                  <a:srgbClr val="313131"/>
                </a:solidFill>
                <a:latin typeface="Montserrat"/>
              </a:rPr>
              <a:t>Real-time processing for seamless communication.</a:t>
            </a:r>
            <a:endParaRPr lang="en-US" dirty="0">
              <a:ea typeface="Calibri" panose="020F0502020204030204"/>
              <a:cs typeface="Calibri" panose="020F0502020204030204"/>
            </a:endParaRPr>
          </a:p>
          <a:p>
            <a:pPr marL="0" indent="0">
              <a:buNone/>
            </a:pPr>
            <a:endParaRPr lang="en-US" sz="2000" dirty="0">
              <a:ea typeface="Calibri"/>
              <a:cs typeface="Calibri"/>
            </a:endParaRPr>
          </a:p>
        </p:txBody>
      </p:sp>
      <p:pic>
        <p:nvPicPr>
          <p:cNvPr id="6" name="Content Placeholder 5" descr="A close-up of a puzzle&#10;&#10;AI-generated content may be incorrect.">
            <a:extLst>
              <a:ext uri="{FF2B5EF4-FFF2-40B4-BE49-F238E27FC236}">
                <a16:creationId xmlns:a16="http://schemas.microsoft.com/office/drawing/2014/main" id="{8AB0D925-0C5A-D82F-3572-063EC8FEF9C1}"/>
              </a:ext>
            </a:extLst>
          </p:cNvPr>
          <p:cNvPicPr>
            <a:picLocks noChangeAspect="1"/>
          </p:cNvPicPr>
          <p:nvPr/>
        </p:nvPicPr>
        <p:blipFill>
          <a:blip r:embed="rId2"/>
          <a:srcRect t="2060" r="-1" b="11984"/>
          <a:stretch/>
        </p:blipFill>
        <p:spPr>
          <a:xfrm>
            <a:off x="6108713" y="2029"/>
            <a:ext cx="6083288" cy="6855971"/>
          </a:xfrm>
          <a:prstGeom prst="rect">
            <a:avLst/>
          </a:prstGeom>
          <a:effectLst>
            <a:outerShdw blurRad="127000" dist="50800" dir="10800000" sx="99000" sy="99000" algn="r" rotWithShape="0">
              <a:prstClr val="black">
                <a:alpha val="40000"/>
              </a:prstClr>
            </a:outerShdw>
          </a:effectLst>
        </p:spPr>
      </p:pic>
      <p:cxnSp>
        <p:nvCxnSpPr>
          <p:cNvPr id="7" name="Straight Arrow Connector 6">
            <a:extLst>
              <a:ext uri="{FF2B5EF4-FFF2-40B4-BE49-F238E27FC236}">
                <a16:creationId xmlns:a16="http://schemas.microsoft.com/office/drawing/2014/main" id="{A6C4B339-9E1E-FE25-5151-7C7E1EF38275}"/>
              </a:ext>
            </a:extLst>
          </p:cNvPr>
          <p:cNvCxnSpPr/>
          <p:nvPr/>
        </p:nvCxnSpPr>
        <p:spPr>
          <a:xfrm>
            <a:off x="549299" y="2096921"/>
            <a:ext cx="4911056" cy="8360"/>
          </a:xfrm>
          <a:prstGeom prst="straightConnector1">
            <a:avLst/>
          </a:prstGeom>
        </p:spPr>
        <p:style>
          <a:lnRef idx="2">
            <a:schemeClr val="dk1"/>
          </a:lnRef>
          <a:fillRef idx="0">
            <a:schemeClr val="dk1"/>
          </a:fillRef>
          <a:effectRef idx="1">
            <a:schemeClr val="dk1"/>
          </a:effectRef>
          <a:fontRef idx="minor">
            <a:schemeClr val="tx1"/>
          </a:fontRef>
        </p:style>
      </p:cxnSp>
      <p:pic>
        <p:nvPicPr>
          <p:cNvPr id="4" name="Picture 3" descr="A logo with green text&#10;&#10;AI-generated content may be incorrect.">
            <a:extLst>
              <a:ext uri="{FF2B5EF4-FFF2-40B4-BE49-F238E27FC236}">
                <a16:creationId xmlns:a16="http://schemas.microsoft.com/office/drawing/2014/main" id="{A1F6FD19-5D58-2593-D1A0-4E991D17C3B4}"/>
              </a:ext>
            </a:extLst>
          </p:cNvPr>
          <p:cNvPicPr>
            <a:picLocks noChangeAspect="1"/>
          </p:cNvPicPr>
          <p:nvPr/>
        </p:nvPicPr>
        <p:blipFill>
          <a:blip r:embed="rId3"/>
          <a:srcRect l="-562" t="27027" r="73034" b="29730"/>
          <a:stretch/>
        </p:blipFill>
        <p:spPr>
          <a:xfrm>
            <a:off x="2784" y="6446326"/>
            <a:ext cx="632983" cy="415614"/>
          </a:xfrm>
          <a:prstGeom prst="rect">
            <a:avLst/>
          </a:prstGeom>
          <a:ln>
            <a:noFill/>
          </a:ln>
        </p:spPr>
      </p:pic>
      <p:sp>
        <p:nvSpPr>
          <p:cNvPr id="8" name="TextBox 7">
            <a:extLst>
              <a:ext uri="{FF2B5EF4-FFF2-40B4-BE49-F238E27FC236}">
                <a16:creationId xmlns:a16="http://schemas.microsoft.com/office/drawing/2014/main" id="{995D6F6F-35C9-A5FF-7EBC-17FD1D8C4CC1}"/>
              </a:ext>
            </a:extLst>
          </p:cNvPr>
          <p:cNvSpPr txBox="1"/>
          <p:nvPr/>
        </p:nvSpPr>
        <p:spPr>
          <a:xfrm>
            <a:off x="619959" y="6454871"/>
            <a:ext cx="2188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5</a:t>
            </a:r>
            <a:endParaRPr lang="en-US" sz="2000" b="1" dirty="0"/>
          </a:p>
        </p:txBody>
      </p:sp>
    </p:spTree>
    <p:extLst>
      <p:ext uri="{BB962C8B-B14F-4D97-AF65-F5344CB8AC3E}">
        <p14:creationId xmlns:p14="http://schemas.microsoft.com/office/powerpoint/2010/main" val="12757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
                                            <p:txEl>
                                              <p:pRg st="3" end="3"/>
                                            </p:txEl>
                                          </p:spTgt>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square silver and black objects&#10;&#10;AI-generated content may be incorrect.">
            <a:extLst>
              <a:ext uri="{FF2B5EF4-FFF2-40B4-BE49-F238E27FC236}">
                <a16:creationId xmlns:a16="http://schemas.microsoft.com/office/drawing/2014/main" id="{7E74D470-1F56-7564-3BE0-71350DCA2DC7}"/>
              </a:ext>
            </a:extLst>
          </p:cNvPr>
          <p:cNvPicPr>
            <a:picLocks noChangeAspect="1"/>
          </p:cNvPicPr>
          <p:nvPr/>
        </p:nvPicPr>
        <p:blipFill>
          <a:blip r:embed="rId2"/>
          <a:stretch>
            <a:fillRect/>
          </a:stretch>
        </p:blipFill>
        <p:spPr>
          <a:xfrm>
            <a:off x="1728" y="1"/>
            <a:ext cx="7526137" cy="6896745"/>
          </a:xfrm>
          <a:prstGeom prst="rect">
            <a:avLst/>
          </a:prstGeom>
        </p:spPr>
      </p:pic>
      <p:sp>
        <p:nvSpPr>
          <p:cNvPr id="6" name="Isosceles Triangle 5">
            <a:extLst>
              <a:ext uri="{FF2B5EF4-FFF2-40B4-BE49-F238E27FC236}">
                <a16:creationId xmlns:a16="http://schemas.microsoft.com/office/drawing/2014/main" id="{55FB60A0-8CFB-3D0C-0529-2EF419D2F0A6}"/>
              </a:ext>
            </a:extLst>
          </p:cNvPr>
          <p:cNvSpPr/>
          <p:nvPr/>
        </p:nvSpPr>
        <p:spPr>
          <a:xfrm>
            <a:off x="4604758" y="-20512"/>
            <a:ext cx="5853146" cy="6874255"/>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F108C-0B40-64EC-47B9-DAC5324F19A2}"/>
              </a:ext>
            </a:extLst>
          </p:cNvPr>
          <p:cNvSpPr>
            <a:spLocks noGrp="1"/>
          </p:cNvSpPr>
          <p:nvPr>
            <p:ph type="title"/>
          </p:nvPr>
        </p:nvSpPr>
        <p:spPr>
          <a:xfrm>
            <a:off x="6963339" y="1966616"/>
            <a:ext cx="3899680" cy="931268"/>
          </a:xfrm>
        </p:spPr>
        <p:txBody>
          <a:bodyPr>
            <a:normAutofit/>
          </a:bodyPr>
          <a:lstStyle/>
          <a:p>
            <a:pPr algn="ctr"/>
            <a:r>
              <a:rPr lang="en-IN" sz="4000" b="1" dirty="0"/>
              <a:t>Dataset</a:t>
            </a:r>
          </a:p>
        </p:txBody>
      </p:sp>
      <p:sp>
        <p:nvSpPr>
          <p:cNvPr id="4" name="Rectangle 1">
            <a:extLst>
              <a:ext uri="{FF2B5EF4-FFF2-40B4-BE49-F238E27FC236}">
                <a16:creationId xmlns:a16="http://schemas.microsoft.com/office/drawing/2014/main" id="{209CB35F-EE2D-95D5-1995-50346C0521AD}"/>
              </a:ext>
            </a:extLst>
          </p:cNvPr>
          <p:cNvSpPr>
            <a:spLocks noGrp="1" noChangeArrowheads="1"/>
          </p:cNvSpPr>
          <p:nvPr>
            <p:ph idx="1"/>
          </p:nvPr>
        </p:nvSpPr>
        <p:spPr bwMode="auto">
          <a:xfrm>
            <a:off x="7531610" y="3183285"/>
            <a:ext cx="3680121" cy="17925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285750" lvl="0" indent="-285750" defTabSz="914400">
              <a:buFont typeface="Courier New" panose="020B0604020202020204" pitchFamily="34" charset="0"/>
              <a:buChar char="o"/>
              <a:tabLst/>
            </a:pPr>
            <a:r>
              <a:rPr kumimoji="0" lang="en-US" sz="1800" b="0" i="0" u="none" strike="noStrike" cap="none" normalizeH="0" baseline="0" dirty="0">
                <a:ln>
                  <a:noFill/>
                </a:ln>
                <a:effectLst/>
                <a:latin typeface="Arial"/>
                <a:cs typeface="Arial"/>
              </a:rPr>
              <a:t>ASL gesture dataset.</a:t>
            </a:r>
            <a:endParaRPr lang="en-US" sz="1800" dirty="0">
              <a:ea typeface="Calibri" panose="020F0502020204030204"/>
              <a:cs typeface="Calibri" panose="020F0502020204030204"/>
            </a:endParaRPr>
          </a:p>
          <a:p>
            <a:pPr marL="285750" indent="-285750">
              <a:buFont typeface="Courier New" panose="020B0604020202020204" pitchFamily="34" charset="0"/>
              <a:buChar char="o"/>
            </a:pPr>
            <a:r>
              <a:rPr lang="en-US" sz="1800" dirty="0">
                <a:latin typeface="Arial"/>
                <a:cs typeface="Arial"/>
              </a:rPr>
              <a:t>Open-source </a:t>
            </a:r>
            <a:r>
              <a:rPr kumimoji="0" lang="en-US" sz="1800" b="0" i="0" u="none" strike="noStrike" cap="none" normalizeH="0" baseline="0" dirty="0">
                <a:ln>
                  <a:noFill/>
                </a:ln>
                <a:effectLst/>
                <a:latin typeface="Arial"/>
                <a:cs typeface="Arial"/>
              </a:rPr>
              <a:t>repositories </a:t>
            </a:r>
            <a:endParaRPr lang="en-US" sz="1800" dirty="0">
              <a:latin typeface="Arial"/>
              <a:cs typeface="Arial"/>
            </a:endParaRPr>
          </a:p>
          <a:p>
            <a:pPr marL="285750" indent="-285750">
              <a:buFont typeface="Courier New" panose="020B0604020202020204" pitchFamily="34" charset="0"/>
              <a:buChar char="o"/>
            </a:pPr>
            <a:r>
              <a:rPr lang="en-US" sz="1800" dirty="0">
                <a:latin typeface="Arial"/>
                <a:cs typeface="Arial"/>
              </a:rPr>
              <a:t>Custom </a:t>
            </a:r>
            <a:r>
              <a:rPr kumimoji="0" lang="en-US" sz="1800" b="0" i="0" u="none" strike="noStrike" cap="none" normalizeH="0" baseline="0" dirty="0">
                <a:ln>
                  <a:noFill/>
                </a:ln>
                <a:effectLst/>
                <a:latin typeface="Arial"/>
                <a:cs typeface="Arial"/>
              </a:rPr>
              <a:t>recordings.</a:t>
            </a:r>
            <a:endParaRPr lang="en-US" sz="1800" dirty="0">
              <a:latin typeface="Arial"/>
              <a:cs typeface="Arial"/>
            </a:endParaRPr>
          </a:p>
          <a:p>
            <a:pPr marL="285750" indent="-285750">
              <a:buFont typeface="Courier New" panose="020B0604020202020204" pitchFamily="34" charset="0"/>
              <a:buChar char="o"/>
            </a:pPr>
            <a:r>
              <a:rPr lang="en-US" sz="1800" dirty="0">
                <a:latin typeface="Arial"/>
                <a:cs typeface="Arial"/>
              </a:rPr>
              <a:t>LSA64</a:t>
            </a:r>
            <a:endParaRPr lang="en-US" dirty="0">
              <a:ea typeface="Calibri" panose="020F0502020204030204"/>
              <a:cs typeface="Calibri" panose="020F0502020204030204"/>
            </a:endParaRPr>
          </a:p>
          <a:p>
            <a:pPr marL="0" indent="0">
              <a:spcBef>
                <a:spcPct val="0"/>
              </a:spcBef>
              <a:spcAft>
                <a:spcPts val="600"/>
              </a:spcAft>
              <a:buNone/>
            </a:pPr>
            <a:endParaRPr lang="en-US" altLang="en-US" sz="2000" dirty="0">
              <a:latin typeface="Arial"/>
              <a:cs typeface="Arial"/>
            </a:endParaRPr>
          </a:p>
        </p:txBody>
      </p:sp>
      <p:cxnSp>
        <p:nvCxnSpPr>
          <p:cNvPr id="10" name="Straight Arrow Connector 9">
            <a:extLst>
              <a:ext uri="{FF2B5EF4-FFF2-40B4-BE49-F238E27FC236}">
                <a16:creationId xmlns:a16="http://schemas.microsoft.com/office/drawing/2014/main" id="{9D95A542-C43B-0902-9B8E-AA9C7AE0BE25}"/>
              </a:ext>
            </a:extLst>
          </p:cNvPr>
          <p:cNvCxnSpPr/>
          <p:nvPr/>
        </p:nvCxnSpPr>
        <p:spPr>
          <a:xfrm>
            <a:off x="7278147" y="2820175"/>
            <a:ext cx="3283735" cy="8360"/>
          </a:xfrm>
          <a:prstGeom prst="straightConnector1">
            <a:avLst/>
          </a:prstGeom>
        </p:spPr>
        <p:style>
          <a:lnRef idx="2">
            <a:schemeClr val="dk1"/>
          </a:lnRef>
          <a:fillRef idx="0">
            <a:schemeClr val="dk1"/>
          </a:fillRef>
          <a:effectRef idx="1">
            <a:schemeClr val="dk1"/>
          </a:effectRef>
          <a:fontRef idx="minor">
            <a:schemeClr val="tx1"/>
          </a:fontRef>
        </p:style>
      </p:cxnSp>
      <p:pic>
        <p:nvPicPr>
          <p:cNvPr id="5" name="Picture 4" descr="A logo with green text&#10;&#10;AI-generated content may be incorrect.">
            <a:extLst>
              <a:ext uri="{FF2B5EF4-FFF2-40B4-BE49-F238E27FC236}">
                <a16:creationId xmlns:a16="http://schemas.microsoft.com/office/drawing/2014/main" id="{3B939BBD-DF46-D4DE-C360-D1F79FE31670}"/>
              </a:ext>
            </a:extLst>
          </p:cNvPr>
          <p:cNvPicPr>
            <a:picLocks noChangeAspect="1"/>
          </p:cNvPicPr>
          <p:nvPr/>
        </p:nvPicPr>
        <p:blipFill>
          <a:blip r:embed="rId3"/>
          <a:srcRect l="-562" t="27027" r="73034" b="29730"/>
          <a:stretch/>
        </p:blipFill>
        <p:spPr>
          <a:xfrm>
            <a:off x="2784" y="6446326"/>
            <a:ext cx="632983" cy="415614"/>
          </a:xfrm>
          <a:prstGeom prst="rect">
            <a:avLst/>
          </a:prstGeom>
          <a:ln>
            <a:noFill/>
          </a:ln>
        </p:spPr>
      </p:pic>
      <p:sp>
        <p:nvSpPr>
          <p:cNvPr id="9" name="TextBox 8">
            <a:extLst>
              <a:ext uri="{FF2B5EF4-FFF2-40B4-BE49-F238E27FC236}">
                <a16:creationId xmlns:a16="http://schemas.microsoft.com/office/drawing/2014/main" id="{7C7BFC9F-0725-0952-AB5D-2D394ED6FEAE}"/>
              </a:ext>
            </a:extLst>
          </p:cNvPr>
          <p:cNvSpPr txBox="1"/>
          <p:nvPr/>
        </p:nvSpPr>
        <p:spPr>
          <a:xfrm>
            <a:off x="619959" y="6454871"/>
            <a:ext cx="2188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6</a:t>
            </a:r>
            <a:endParaRPr lang="en-US" sz="2000" b="1" dirty="0"/>
          </a:p>
        </p:txBody>
      </p:sp>
    </p:spTree>
    <p:extLst>
      <p:ext uri="{BB962C8B-B14F-4D97-AF65-F5344CB8AC3E}">
        <p14:creationId xmlns:p14="http://schemas.microsoft.com/office/powerpoint/2010/main" val="213312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100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7278A-6EEC-0FA4-6861-84562FB37349}"/>
              </a:ext>
            </a:extLst>
          </p:cNvPr>
          <p:cNvSpPr>
            <a:spLocks noGrp="1"/>
          </p:cNvSpPr>
          <p:nvPr>
            <p:ph type="title"/>
          </p:nvPr>
        </p:nvSpPr>
        <p:spPr>
          <a:xfrm>
            <a:off x="1963120" y="2894740"/>
            <a:ext cx="4603376" cy="2909296"/>
          </a:xfrm>
        </p:spPr>
        <p:txBody>
          <a:bodyPr anchor="t">
            <a:normAutofit/>
          </a:bodyPr>
          <a:lstStyle/>
          <a:p>
            <a:r>
              <a:rPr lang="en-IN" sz="4000" b="1" dirty="0"/>
              <a:t>Data Preparation</a:t>
            </a:r>
          </a:p>
        </p:txBody>
      </p:sp>
      <p:cxnSp>
        <p:nvCxnSpPr>
          <p:cNvPr id="29" name="Straight Connector 28">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3414B3-82BB-3474-C984-C989DCD13792}"/>
              </a:ext>
            </a:extLst>
          </p:cNvPr>
          <p:cNvSpPr>
            <a:spLocks noGrp="1"/>
          </p:cNvSpPr>
          <p:nvPr>
            <p:ph idx="1"/>
          </p:nvPr>
        </p:nvSpPr>
        <p:spPr>
          <a:xfrm>
            <a:off x="7734628" y="2239206"/>
            <a:ext cx="5257800" cy="5064896"/>
          </a:xfrm>
        </p:spPr>
        <p:txBody>
          <a:bodyPr vert="horz" lIns="91440" tIns="45720" rIns="91440" bIns="45720" rtlCol="0" anchor="t">
            <a:normAutofit/>
          </a:bodyPr>
          <a:lstStyle/>
          <a:p>
            <a:r>
              <a:rPr lang="en-IN" sz="2000" dirty="0">
                <a:ea typeface="Calibri"/>
                <a:cs typeface="Calibri"/>
              </a:rPr>
              <a:t>Data Collection</a:t>
            </a:r>
            <a:endParaRPr lang="en-US" sz="2000">
              <a:ea typeface="Calibri" panose="020F0502020204030204"/>
              <a:cs typeface="Calibri" panose="020F0502020204030204"/>
            </a:endParaRPr>
          </a:p>
          <a:p>
            <a:r>
              <a:rPr lang="en-IN" sz="2000" dirty="0">
                <a:ea typeface="Calibri"/>
                <a:cs typeface="Calibri"/>
              </a:rPr>
              <a:t>Preprocessing</a:t>
            </a:r>
          </a:p>
          <a:p>
            <a:r>
              <a:rPr lang="en-IN" sz="2000" dirty="0">
                <a:ea typeface="Calibri"/>
                <a:cs typeface="Calibri"/>
              </a:rPr>
              <a:t>Augmentation</a:t>
            </a:r>
          </a:p>
          <a:p>
            <a:r>
              <a:rPr lang="en-IN" sz="2000" dirty="0">
                <a:ea typeface="Calibri"/>
                <a:cs typeface="Calibri"/>
              </a:rPr>
              <a:t>Splitting</a:t>
            </a:r>
          </a:p>
          <a:p>
            <a:r>
              <a:rPr lang="en-IN" sz="2000" dirty="0">
                <a:ea typeface="Calibri"/>
                <a:cs typeface="Calibri"/>
              </a:rPr>
              <a:t>Feature Extraction</a:t>
            </a:r>
          </a:p>
          <a:p>
            <a:endParaRPr lang="en-IN" sz="2000">
              <a:ea typeface="Calibri"/>
              <a:cs typeface="Calibri"/>
            </a:endParaRPr>
          </a:p>
        </p:txBody>
      </p:sp>
      <p:pic>
        <p:nvPicPr>
          <p:cNvPr id="5" name="Picture 4" descr="A logo with green text&#10;&#10;AI-generated content may be incorrect.">
            <a:extLst>
              <a:ext uri="{FF2B5EF4-FFF2-40B4-BE49-F238E27FC236}">
                <a16:creationId xmlns:a16="http://schemas.microsoft.com/office/drawing/2014/main" id="{FDC37466-5F99-9276-E793-7C2F8EE81D70}"/>
              </a:ext>
            </a:extLst>
          </p:cNvPr>
          <p:cNvPicPr>
            <a:picLocks noChangeAspect="1"/>
          </p:cNvPicPr>
          <p:nvPr/>
        </p:nvPicPr>
        <p:blipFill>
          <a:blip r:embed="rId2"/>
          <a:srcRect l="-562" t="27027" r="73034" b="29730"/>
          <a:stretch/>
        </p:blipFill>
        <p:spPr>
          <a:xfrm>
            <a:off x="2784" y="6446326"/>
            <a:ext cx="632983" cy="415614"/>
          </a:xfrm>
          <a:prstGeom prst="rect">
            <a:avLst/>
          </a:prstGeom>
          <a:ln>
            <a:noFill/>
          </a:ln>
        </p:spPr>
      </p:pic>
      <p:sp>
        <p:nvSpPr>
          <p:cNvPr id="7" name="TextBox 6">
            <a:extLst>
              <a:ext uri="{FF2B5EF4-FFF2-40B4-BE49-F238E27FC236}">
                <a16:creationId xmlns:a16="http://schemas.microsoft.com/office/drawing/2014/main" id="{6318083B-8F98-87B7-8DC2-C6B00BCBCD31}"/>
              </a:ext>
            </a:extLst>
          </p:cNvPr>
          <p:cNvSpPr txBox="1"/>
          <p:nvPr/>
        </p:nvSpPr>
        <p:spPr>
          <a:xfrm>
            <a:off x="619959" y="6454871"/>
            <a:ext cx="2188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7</a:t>
            </a:r>
            <a:endParaRPr lang="en-US" sz="2000" b="1" dirty="0"/>
          </a:p>
        </p:txBody>
      </p:sp>
    </p:spTree>
    <p:extLst>
      <p:ext uri="{BB962C8B-B14F-4D97-AF65-F5344CB8AC3E}">
        <p14:creationId xmlns:p14="http://schemas.microsoft.com/office/powerpoint/2010/main" val="234824907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BEF1-EAC0-3E0B-3A84-25782C1DDE3E}"/>
              </a:ext>
            </a:extLst>
          </p:cNvPr>
          <p:cNvSpPr>
            <a:spLocks noGrp="1"/>
          </p:cNvSpPr>
          <p:nvPr>
            <p:ph type="title"/>
          </p:nvPr>
        </p:nvSpPr>
        <p:spPr>
          <a:xfrm>
            <a:off x="450743" y="1359599"/>
            <a:ext cx="4561667" cy="1080174"/>
          </a:xfrm>
        </p:spPr>
        <p:txBody>
          <a:bodyPr>
            <a:normAutofit/>
          </a:bodyPr>
          <a:lstStyle/>
          <a:p>
            <a:r>
              <a:rPr lang="en-IN" sz="4000" b="1" dirty="0">
                <a:latin typeface="Montserrat"/>
              </a:rPr>
              <a:t>Model Selection</a:t>
            </a:r>
          </a:p>
        </p:txBody>
      </p:sp>
      <p:sp>
        <p:nvSpPr>
          <p:cNvPr id="4" name="Rectangle: Rounded Corners 3">
            <a:extLst>
              <a:ext uri="{FF2B5EF4-FFF2-40B4-BE49-F238E27FC236}">
                <a16:creationId xmlns:a16="http://schemas.microsoft.com/office/drawing/2014/main" id="{F8C004F9-6479-A326-89FD-46137A266A61}"/>
              </a:ext>
            </a:extLst>
          </p:cNvPr>
          <p:cNvSpPr/>
          <p:nvPr/>
        </p:nvSpPr>
        <p:spPr>
          <a:xfrm>
            <a:off x="8424973" y="652622"/>
            <a:ext cx="3313995" cy="1841657"/>
          </a:xfrm>
          <a:prstGeom prst="roundRect">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2">
            <a:hlinkClick r:id="" action="ppaction://media"/>
            <a:extLst>
              <a:ext uri="{FF2B5EF4-FFF2-40B4-BE49-F238E27FC236}">
                <a16:creationId xmlns:a16="http://schemas.microsoft.com/office/drawing/2014/main" id="{40869016-17D0-113E-9F68-01BD4DD620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546939" y="2674748"/>
            <a:ext cx="3078163" cy="4001147"/>
          </a:xfrm>
          <a:prstGeom prst="rect">
            <a:avLst/>
          </a:prstGeom>
        </p:spPr>
      </p:pic>
      <p:pic>
        <p:nvPicPr>
          <p:cNvPr id="7" name="v1">
            <a:hlinkClick r:id="" action="ppaction://media"/>
            <a:extLst>
              <a:ext uri="{FF2B5EF4-FFF2-40B4-BE49-F238E27FC236}">
                <a16:creationId xmlns:a16="http://schemas.microsoft.com/office/drawing/2014/main" id="{9619D707-DB91-DB1C-B056-F183EF9C08F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18125" y="647055"/>
            <a:ext cx="2858604" cy="3574942"/>
          </a:xfrm>
          <a:prstGeom prst="rect">
            <a:avLst/>
          </a:prstGeom>
        </p:spPr>
      </p:pic>
      <p:sp>
        <p:nvSpPr>
          <p:cNvPr id="8" name="Rectangle: Rounded Corners 7">
            <a:extLst>
              <a:ext uri="{FF2B5EF4-FFF2-40B4-BE49-F238E27FC236}">
                <a16:creationId xmlns:a16="http://schemas.microsoft.com/office/drawing/2014/main" id="{8ACFEF96-7BA2-B177-542B-EDE8EA8D39D4}"/>
              </a:ext>
            </a:extLst>
          </p:cNvPr>
          <p:cNvSpPr/>
          <p:nvPr/>
        </p:nvSpPr>
        <p:spPr>
          <a:xfrm>
            <a:off x="5325311" y="4410961"/>
            <a:ext cx="2836131" cy="2280775"/>
          </a:xfrm>
          <a:prstGeom prst="roundRect">
            <a:avLst/>
          </a:prstGeom>
          <a:solidFill>
            <a:srgbClr val="BA98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DCF64-0B3C-270F-8687-417A9FF98995}"/>
              </a:ext>
            </a:extLst>
          </p:cNvPr>
          <p:cNvSpPr txBox="1"/>
          <p:nvPr/>
        </p:nvSpPr>
        <p:spPr>
          <a:xfrm>
            <a:off x="2270501" y="249006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400" b="1" dirty="0">
                <a:latin typeface="Montserrat"/>
              </a:rPr>
              <a:t>CNN</a:t>
            </a:r>
            <a:endParaRPr lang="en-US"/>
          </a:p>
        </p:txBody>
      </p:sp>
      <p:sp>
        <p:nvSpPr>
          <p:cNvPr id="10" name="TextBox 9">
            <a:extLst>
              <a:ext uri="{FF2B5EF4-FFF2-40B4-BE49-F238E27FC236}">
                <a16:creationId xmlns:a16="http://schemas.microsoft.com/office/drawing/2014/main" id="{35B9F7C4-2895-5AC3-6950-061D72E3A6B5}"/>
              </a:ext>
            </a:extLst>
          </p:cNvPr>
          <p:cNvSpPr txBox="1"/>
          <p:nvPr/>
        </p:nvSpPr>
        <p:spPr>
          <a:xfrm>
            <a:off x="449451" y="3200400"/>
            <a:ext cx="3983064" cy="1292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Font typeface=""/>
              <a:buChar char="•"/>
            </a:pPr>
            <a:r>
              <a:rPr lang="en-US" dirty="0">
                <a:solidFill>
                  <a:srgbClr val="313131"/>
                </a:solidFill>
                <a:latin typeface="Montserrat"/>
              </a:rPr>
              <a:t>Captures Spatial Relationships</a:t>
            </a:r>
            <a:endParaRPr lang="en-US" dirty="0"/>
          </a:p>
          <a:p>
            <a:pPr>
              <a:lnSpc>
                <a:spcPct val="150000"/>
              </a:lnSpc>
              <a:buFont typeface=""/>
              <a:buChar char="•"/>
            </a:pPr>
            <a:r>
              <a:rPr lang="en-US" dirty="0">
                <a:solidFill>
                  <a:srgbClr val="313131"/>
                </a:solidFill>
                <a:latin typeface="Montserrat"/>
              </a:rPr>
              <a:t>Automatic Feature Learning</a:t>
            </a:r>
          </a:p>
          <a:p>
            <a:pPr>
              <a:lnSpc>
                <a:spcPct val="150000"/>
              </a:lnSpc>
              <a:buFont typeface=""/>
              <a:buChar char="•"/>
            </a:pPr>
            <a:r>
              <a:rPr lang="en-US" dirty="0">
                <a:solidFill>
                  <a:srgbClr val="313131"/>
                </a:solidFill>
                <a:latin typeface="Montserrat"/>
              </a:rPr>
              <a:t>Scalability</a:t>
            </a:r>
          </a:p>
        </p:txBody>
      </p:sp>
      <p:pic>
        <p:nvPicPr>
          <p:cNvPr id="6" name="Picture 5" descr="A logo with green text&#10;&#10;AI-generated content may be incorrect.">
            <a:extLst>
              <a:ext uri="{FF2B5EF4-FFF2-40B4-BE49-F238E27FC236}">
                <a16:creationId xmlns:a16="http://schemas.microsoft.com/office/drawing/2014/main" id="{01B35EF3-1030-B604-A54B-52DA70CCE01B}"/>
              </a:ext>
            </a:extLst>
          </p:cNvPr>
          <p:cNvPicPr>
            <a:picLocks noChangeAspect="1"/>
          </p:cNvPicPr>
          <p:nvPr/>
        </p:nvPicPr>
        <p:blipFill>
          <a:blip r:embed="rId8"/>
          <a:srcRect l="-562" t="27027" r="73034" b="29730"/>
          <a:stretch/>
        </p:blipFill>
        <p:spPr>
          <a:xfrm>
            <a:off x="2784" y="6446326"/>
            <a:ext cx="632983" cy="415614"/>
          </a:xfrm>
          <a:prstGeom prst="rect">
            <a:avLst/>
          </a:prstGeom>
          <a:ln>
            <a:noFill/>
          </a:ln>
        </p:spPr>
      </p:pic>
      <p:sp>
        <p:nvSpPr>
          <p:cNvPr id="12" name="TextBox 11">
            <a:extLst>
              <a:ext uri="{FF2B5EF4-FFF2-40B4-BE49-F238E27FC236}">
                <a16:creationId xmlns:a16="http://schemas.microsoft.com/office/drawing/2014/main" id="{7008BF76-2024-9B59-11CB-BC13740F02D8}"/>
              </a:ext>
            </a:extLst>
          </p:cNvPr>
          <p:cNvSpPr txBox="1"/>
          <p:nvPr/>
        </p:nvSpPr>
        <p:spPr>
          <a:xfrm>
            <a:off x="619959" y="6454871"/>
            <a:ext cx="2188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ea typeface="Calibri"/>
                <a:cs typeface="Calibri"/>
              </a:rPr>
              <a:t>8</a:t>
            </a:r>
            <a:endParaRPr lang="en-US" sz="2000" b="1" dirty="0"/>
          </a:p>
        </p:txBody>
      </p:sp>
    </p:spTree>
    <p:extLst>
      <p:ext uri="{BB962C8B-B14F-4D97-AF65-F5344CB8AC3E}">
        <p14:creationId xmlns:p14="http://schemas.microsoft.com/office/powerpoint/2010/main" val="2329079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731</Words>
  <Application>Microsoft Office PowerPoint</Application>
  <PresentationFormat>Widescreen</PresentationFormat>
  <Paragraphs>77</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Motivation</vt:lpstr>
      <vt:lpstr>Goal</vt:lpstr>
      <vt:lpstr>Related work </vt:lpstr>
      <vt:lpstr>Proposed solution</vt:lpstr>
      <vt:lpstr>Dataset</vt:lpstr>
      <vt:lpstr>Data Preparation</vt:lpstr>
      <vt:lpstr>Model Selection</vt:lpstr>
      <vt:lpstr>Technologies and tools </vt:lpstr>
      <vt:lpstr>PowerPoint Presentation</vt:lpstr>
      <vt:lpstr>PowerPoint Presentation</vt:lpstr>
      <vt:lpstr>PowerPoint Presentation</vt:lpstr>
      <vt:lpstr>PowerPoint Presentation</vt:lpstr>
      <vt:lpstr>Challenges </vt:lpstr>
      <vt:lpstr>PowerPoint Presentation</vt:lpstr>
      <vt:lpstr>Future Scope</vt:lpstr>
      <vt:lpstr>Applications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CHINTHALAPALLY RASMITHA</dc:creator>
  <cp:lastModifiedBy>CHINTHALAPALLY RASMITHA</cp:lastModifiedBy>
  <cp:revision>733</cp:revision>
  <dcterms:created xsi:type="dcterms:W3CDTF">2025-02-18T18:56:30Z</dcterms:created>
  <dcterms:modified xsi:type="dcterms:W3CDTF">2025-02-19T05:43:46Z</dcterms:modified>
</cp:coreProperties>
</file>